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43" r:id="rId3"/>
    <p:sldId id="354" r:id="rId4"/>
    <p:sldId id="353" r:id="rId5"/>
    <p:sldId id="352" r:id="rId6"/>
    <p:sldId id="355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6" r:id="rId16"/>
    <p:sldId id="3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5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7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9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3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0BF7-D063-45AD-8156-E73FCBDED49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29D2-BB68-41EE-A925-45658E12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4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="" xmlns:a16="http://schemas.microsoft.com/office/drawing/2014/main" id="{86129E5A-8BEF-4DD3-90CF-91274DFA0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5" b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B55671D3-0FC4-4FE1-A03B-DE8B9426F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87" y="4231266"/>
            <a:ext cx="8008025" cy="2389406"/>
          </a:xfrm>
          <a:prstGeom prst="cloud">
            <a:avLst/>
          </a:prstGeom>
          <a:solidFill>
            <a:srgbClr val="C00000">
              <a:alpha val="74901"/>
            </a:srgbClr>
          </a:solidFill>
          <a:ln w="34925" cap="rnd" algn="ctr">
            <a:solidFill>
              <a:srgbClr val="FFF1CD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التقليد المقدس</a:t>
            </a:r>
          </a:p>
          <a:p>
            <a:pPr algn="ctr" rtl="1" eaLnBrk="1" hangingPunct="1"/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Holy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</a:t>
            </a:r>
            <a:endParaRPr lang="ar-EG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6A5E976A-B574-4F74-8C46-D1B3537E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E935CEBD-BDB6-457E-ABD9-1D68A765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" y="1991199"/>
            <a:ext cx="8664575" cy="3477875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يا تيموثاوس احفظ الوديعة معرضا عن الكلام الباطل الدنس و مخالفات العلم الكاذب الاسم. </a:t>
            </a:r>
          </a:p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(1تي 6 : 20)</a:t>
            </a:r>
          </a:p>
          <a:p>
            <a:pPr algn="ctr" rt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Timothy! Guard what was committed to your trust, avoiding the profane [and] idle babblings and contradictions of what is falsely called knowledge”</a:t>
            </a:r>
          </a:p>
          <a:p>
            <a:pPr algn="ctr" rt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(1Thi 6 : 20)</a:t>
            </a:r>
          </a:p>
        </p:txBody>
      </p:sp>
      <p:sp>
        <p:nvSpPr>
          <p:cNvPr id="17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504AD9BE-13A4-4411-8DAA-4A62C69B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066" y="219312"/>
            <a:ext cx="6109221" cy="1552575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دراسة لبعض </a:t>
            </a:r>
            <a:r>
              <a:rPr lang="ar-EG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النصوص</a:t>
            </a:r>
            <a:endParaRPr lang="en-US" altLang="en-US" sz="3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Study for some Texts</a:t>
            </a:r>
            <a:endParaRPr lang="en-US" alt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9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EBB1AC3D-29F7-481D-810F-9293F1938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79" y="317564"/>
            <a:ext cx="7795563" cy="808911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مشكلة المسيحية من القرن السادس عشر</a:t>
            </a:r>
            <a:endParaRPr lang="en-US" alt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6A5E976A-B574-4F74-8C46-D1B3537E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2B221C45-A148-46FE-AF8B-623CAF95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" y="1985066"/>
            <a:ext cx="8664575" cy="3477875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ما سمعته مني بشهود كثيرين اودعه إناساً أمناء يكونون أكفاء أن يعلموا آخرين أيضاً.</a:t>
            </a:r>
          </a:p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(2تى 2 : 2)</a:t>
            </a:r>
          </a:p>
          <a:p>
            <a:pPr algn="ctr" rt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things that you have heard from me among many witnesses, commit these to faithful men who will be able to teach others also.</a:t>
            </a:r>
          </a:p>
          <a:p>
            <a:pPr algn="ctr" rt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(2Thi 2 : 2)</a:t>
            </a:r>
          </a:p>
        </p:txBody>
      </p:sp>
      <p:sp>
        <p:nvSpPr>
          <p:cNvPr id="6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504AD9BE-13A4-4411-8DAA-4A62C69B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066" y="162162"/>
            <a:ext cx="6109221" cy="1552575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دراسة لبعض </a:t>
            </a:r>
            <a:r>
              <a:rPr lang="ar-EG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النصوص</a:t>
            </a:r>
            <a:endParaRPr lang="en-US" altLang="en-US" sz="3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Study for some Texts</a:t>
            </a:r>
            <a:endParaRPr lang="en-US" alt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6A5E976A-B574-4F74-8C46-D1B3537E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14" y="0"/>
            <a:ext cx="915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2B221C45-A148-46FE-AF8B-623CAF95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99" y="492812"/>
            <a:ext cx="8664575" cy="2936188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فشكراً لله أنكم كنتم عبيداً للخطية و لكنكم أطعتم من القلب صورة التعليم التي تسلمتموها.(رو 6 : 17)</a:t>
            </a:r>
          </a:p>
          <a:p>
            <a:pPr algn="ctr" rt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God be thanked that [though] you were slaves of sin, yet you obeyed from the heart that form of doctrine to which you were delivered.</a:t>
            </a:r>
          </a:p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</a:t>
            </a: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 17)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15CF269C-FE7D-4780-9223-2E55DFE15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98" y="3774827"/>
            <a:ext cx="8664575" cy="2462213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لأنني تسلمت من الرب ما سلمتكم أيضاً أن الرب يسوع في الليلة التي أسلم فيها أخذ خبزاً.(1 كو 11 : 23)</a:t>
            </a:r>
          </a:p>
          <a:p>
            <a:pPr algn="ctr" rt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received from the Lord that which I also delivered to you: that the Lord Jesus on the [same] night in which He was betrayed took bread;.(1Co 11 : 23)</a:t>
            </a:r>
          </a:p>
        </p:txBody>
      </p:sp>
    </p:spTree>
    <p:extLst>
      <p:ext uri="{BB962C8B-B14F-4D97-AF65-F5344CB8AC3E}">
        <p14:creationId xmlns:p14="http://schemas.microsoft.com/office/powerpoint/2010/main" val="15804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6A5E976A-B574-4F74-8C46-D1B3537E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14" y="0"/>
            <a:ext cx="915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2B221C45-A148-46FE-AF8B-623CAF95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98" y="517717"/>
            <a:ext cx="8664575" cy="2462213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فإثبتوا إذا أيها الأخوة و تمسكوا بالتعاليم التي تعلمتموها سواء كان بالكلام أم برسالتنا. (2 تس 2 : 15)</a:t>
            </a:r>
          </a:p>
          <a:p>
            <a:pPr algn="ctr" rt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brethren, stand fast and hold the traditions which you were taught, whether by word or our epistle. (2 Th 2 : 15)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15CF269C-FE7D-4780-9223-2E55DFE15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97" y="3687858"/>
            <a:ext cx="8664575" cy="2462213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 كانوا يواظبون على تعليم الرسل و الشركة و كسر الخبز و الصلوات.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10000"/>
              </a:lnSpc>
            </a:pPr>
            <a:r>
              <a:rPr lang="ar-EG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أع 2 : 42)</a:t>
            </a:r>
          </a:p>
          <a:p>
            <a:pPr algn="ctr" rt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continued steadfastly in the apostles' doctrine and fellowship, in the breaking of bread, and in prayers. (Act 2 : 42)</a:t>
            </a:r>
          </a:p>
        </p:txBody>
      </p:sp>
    </p:spTree>
    <p:extLst>
      <p:ext uri="{BB962C8B-B14F-4D97-AF65-F5344CB8AC3E}">
        <p14:creationId xmlns:p14="http://schemas.microsoft.com/office/powerpoint/2010/main" val="39534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A6E09F-9DA3-4958-AEF1-B5CA84AE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64783" cy="685800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E935CEBD-BDB6-457E-ABD9-1D68A765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" y="1659284"/>
            <a:ext cx="8664575" cy="4832092"/>
          </a:xfrm>
          <a:prstGeom prst="rect">
            <a:avLst/>
          </a:prstGeom>
          <a:solidFill>
            <a:srgbClr val="002060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ar-EG" sz="2800" b="1" dirty="0">
                <a:solidFill>
                  <a:schemeClr val="bg1"/>
                </a:solidFill>
              </a:rPr>
              <a:t>صنع فنان موهوب </a:t>
            </a:r>
            <a:r>
              <a:rPr lang="ar-EG" sz="2800" b="1" dirty="0" smtClean="0">
                <a:solidFill>
                  <a:schemeClr val="bg1"/>
                </a:solidFill>
              </a:rPr>
              <a:t>صورة </a:t>
            </a:r>
            <a:r>
              <a:rPr lang="ar-EG" sz="2800" b="1" dirty="0">
                <a:solidFill>
                  <a:schemeClr val="bg1"/>
                </a:solidFill>
              </a:rPr>
              <a:t>جميلة لأحد الملوك من الجواهر الثمينة، لكن شخصاً آخر فك </a:t>
            </a:r>
            <a:r>
              <a:rPr lang="ar-EG" sz="2800" b="1">
                <a:solidFill>
                  <a:schemeClr val="bg1"/>
                </a:solidFill>
              </a:rPr>
              <a:t>هذه </a:t>
            </a:r>
            <a:r>
              <a:rPr lang="ar-EG" sz="2800" b="1" smtClean="0">
                <a:solidFill>
                  <a:schemeClr val="bg1"/>
                </a:solidFill>
              </a:rPr>
              <a:t>الحجارة </a:t>
            </a:r>
            <a:r>
              <a:rPr lang="ar-EG" sz="2800" b="1" dirty="0">
                <a:solidFill>
                  <a:schemeClr val="bg1"/>
                </a:solidFill>
              </a:rPr>
              <a:t>وأعاد ترتيبها بأسلوب آخر ليقدم صورة كلب أو ثعلب . ثم زعم أن هذه الصورة هى الصورة الأصلية التي صنعها الفنان الأول، وتعلل قائلاً إن الحجارة أصلية . </a:t>
            </a:r>
            <a:endParaRPr lang="ar-EG" sz="2800" b="1" dirty="0" smtClean="0">
              <a:solidFill>
                <a:schemeClr val="bg1"/>
              </a:solidFill>
            </a:endParaRPr>
          </a:p>
          <a:p>
            <a:pPr algn="ctr" rtl="1"/>
            <a:r>
              <a:rPr lang="en-GB" sz="2800" b="1" dirty="0" smtClean="0">
                <a:solidFill>
                  <a:schemeClr val="bg1"/>
                </a:solidFill>
              </a:rPr>
              <a:t>A </a:t>
            </a:r>
            <a:r>
              <a:rPr lang="en-GB" sz="2800" b="1" dirty="0">
                <a:solidFill>
                  <a:schemeClr val="bg1"/>
                </a:solidFill>
              </a:rPr>
              <a:t>talented artist made a beautiful picture </a:t>
            </a:r>
            <a:r>
              <a:rPr lang="en-GB" sz="2800" b="1" dirty="0" smtClean="0">
                <a:solidFill>
                  <a:schemeClr val="bg1"/>
                </a:solidFill>
              </a:rPr>
              <a:t>for a </a:t>
            </a:r>
            <a:r>
              <a:rPr lang="en-GB" sz="2800" b="1" dirty="0">
                <a:solidFill>
                  <a:schemeClr val="bg1"/>
                </a:solidFill>
              </a:rPr>
              <a:t>king </a:t>
            </a:r>
            <a:r>
              <a:rPr lang="en-GB" sz="2800" b="1" dirty="0" smtClean="0">
                <a:solidFill>
                  <a:schemeClr val="bg1"/>
                </a:solidFill>
              </a:rPr>
              <a:t>with precious </a:t>
            </a:r>
            <a:r>
              <a:rPr lang="en-GB" sz="2800" b="1" dirty="0">
                <a:solidFill>
                  <a:schemeClr val="bg1"/>
                </a:solidFill>
              </a:rPr>
              <a:t>jewels, but someone else </a:t>
            </a:r>
            <a:r>
              <a:rPr lang="en-GB" sz="2800" b="1" dirty="0" smtClean="0">
                <a:solidFill>
                  <a:schemeClr val="bg1"/>
                </a:solidFill>
              </a:rPr>
              <a:t>removed these jewels and </a:t>
            </a:r>
            <a:r>
              <a:rPr lang="en-GB" sz="2800" b="1" dirty="0">
                <a:solidFill>
                  <a:schemeClr val="bg1"/>
                </a:solidFill>
              </a:rPr>
              <a:t>rearranged it in </a:t>
            </a:r>
            <a:r>
              <a:rPr lang="en-GB" sz="2800" b="1" dirty="0" smtClean="0">
                <a:solidFill>
                  <a:schemeClr val="bg1"/>
                </a:solidFill>
              </a:rPr>
              <a:t>a different manner to </a:t>
            </a:r>
            <a:r>
              <a:rPr lang="en-GB" sz="2800" b="1" dirty="0">
                <a:solidFill>
                  <a:schemeClr val="bg1"/>
                </a:solidFill>
              </a:rPr>
              <a:t>present a picture of a dog or a fox. He then claimed that this </a:t>
            </a:r>
            <a:r>
              <a:rPr lang="en-GB" sz="2800" b="1" dirty="0" smtClean="0">
                <a:solidFill>
                  <a:schemeClr val="bg1"/>
                </a:solidFill>
              </a:rPr>
              <a:t>picture was </a:t>
            </a:r>
            <a:r>
              <a:rPr lang="en-GB" sz="2800" b="1" dirty="0">
                <a:solidFill>
                  <a:schemeClr val="bg1"/>
                </a:solidFill>
              </a:rPr>
              <a:t>the original picture made by the first artist, explaining that the stones were </a:t>
            </a:r>
            <a:r>
              <a:rPr lang="en-GB" sz="2800" b="1" dirty="0" smtClean="0">
                <a:solidFill>
                  <a:schemeClr val="bg1"/>
                </a:solidFill>
              </a:rPr>
              <a:t>genuine.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D13BFF4F-70D1-4A7C-ABB7-E956D0E6E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7" y="23365"/>
            <a:ext cx="2991224" cy="163591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إيريناؤس</a:t>
            </a:r>
            <a:endParaRPr lang="en-US" altLang="en-US" sz="3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Irenaeus</a:t>
            </a:r>
            <a:endParaRPr lang="en-US" alt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A6E09F-9DA3-4958-AEF1-B5CA84AE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64783" cy="685800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E935CEBD-BDB6-457E-ABD9-1D68A765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02" y="2202209"/>
            <a:ext cx="8664575" cy="4401205"/>
          </a:xfrm>
          <a:prstGeom prst="rect">
            <a:avLst/>
          </a:prstGeom>
          <a:solidFill>
            <a:srgbClr val="002060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والحق </a:t>
            </a:r>
            <a:r>
              <a:rPr lang="ar-EG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 التصميم الأصلي قد تهدم وضاع نموذج الإنسان الموضوع" .. هذا بالضبط ما يفعله الهراطقة بالكتاب المقدس فهم يتجاهلون ويمزقون "الترابط والترتيب" الموجودين في الكتاب المقدس، "ويقطعون أوصال الحقيقة" </a:t>
            </a:r>
            <a:endParaRPr lang="en-GB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truth is that,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original design has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destroyed and the human model has been lost. " That's exactly what the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heretics do with the Scripture; they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 and tear down the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“correlation and order"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Bible,  "and cut the truth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D13BFF4F-70D1-4A7C-ABB7-E956D0E6E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7" y="23365"/>
            <a:ext cx="2991224" cy="163591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إيريناؤس</a:t>
            </a:r>
            <a:endParaRPr lang="en-US" altLang="en-US" sz="3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Irenaeus</a:t>
            </a:r>
            <a:endParaRPr lang="en-US" alt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A6E09F-9DA3-4958-AEF1-B5CA84AE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64783" cy="685800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E935CEBD-BDB6-457E-ABD9-1D68A765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02" y="3788121"/>
            <a:ext cx="8664575" cy="2677656"/>
          </a:xfrm>
          <a:prstGeom prst="rect">
            <a:avLst/>
          </a:prstGeom>
          <a:solidFill>
            <a:srgbClr val="002060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إن </a:t>
            </a:r>
            <a:r>
              <a:rPr lang="ar-EG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كلماتهم وتعابيرهم وأمثالهم أصلية ، لكن تصميمهم كيفي وخاطئ </a:t>
            </a:r>
            <a:endParaRPr lang="en-US" sz="28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EG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EG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ضد الهراطقة 1 ، 8 ، 1</a:t>
            </a:r>
            <a:r>
              <a:rPr lang="ar-E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words, expressions, and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are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authentic, but their design is qualitative and wrong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(Against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Heretics 1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8, 1).</a:t>
            </a:r>
          </a:p>
          <a:p>
            <a:pPr algn="ctr" rtl="1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D13BFF4F-70D1-4A7C-ABB7-E956D0E6E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7" y="23365"/>
            <a:ext cx="2991224" cy="163591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إيريناؤس</a:t>
            </a:r>
            <a:endParaRPr lang="en-US" altLang="en-US" sz="3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Irenaeus</a:t>
            </a:r>
            <a:endParaRPr lang="en-US" alt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DE1BAB-B77A-411B-B54C-FCD488E530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0B75AA2B-8E69-4B87-8494-36E9FF90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672" y="2479905"/>
            <a:ext cx="5356841" cy="184040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00B050">
              <a:alpha val="65097"/>
            </a:srgbClr>
          </a:solidFill>
          <a:ln w="34925" algn="ctr">
            <a:solidFill>
              <a:srgbClr val="FFCC99"/>
            </a:solidFill>
            <a:round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الكتب المقدسة فقط (بدون 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تقليد)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Scriptures only -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 Scriptura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(Without Tradition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B55671D3-0FC4-4FE1-A03B-DE8B9426F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292" y="4892885"/>
            <a:ext cx="4081021" cy="184040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0070C0">
              <a:alpha val="74901"/>
            </a:srgbClr>
          </a:solidFill>
          <a:ln w="34925" cap="rnd" algn="ctr">
            <a:solidFill>
              <a:srgbClr val="FFF1CD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الإيمان فقط (بدون أعمال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- Sola Fide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(Without Deeds)</a:t>
            </a:r>
          </a:p>
        </p:txBody>
      </p:sp>
      <p:sp>
        <p:nvSpPr>
          <p:cNvPr id="7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EBB1AC3D-29F7-481D-810F-9293F1938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91971"/>
            <a:ext cx="7842369" cy="2212419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مشكلة المسيحية من القرن السادس </a:t>
            </a:r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عشر</a:t>
            </a:r>
            <a:endParaRPr lang="en-US" alt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Christianity Since the 16</a:t>
            </a:r>
            <a:r>
              <a:rPr lang="en-US" altLang="en-US" sz="3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DE1BAB-B77A-411B-B54C-FCD488E530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C0F14E85-2285-4DBA-BC31-A33426FC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937" y="2508795"/>
            <a:ext cx="5260694" cy="184040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00206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النعمة فقط (بدون جهاد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only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Sola Gratia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(Without Struggle)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EBB1AC3D-29F7-481D-810F-9293F1938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91971"/>
            <a:ext cx="7842369" cy="2212419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مشكلة المسيحية من القرن السادس </a:t>
            </a:r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عشر</a:t>
            </a:r>
            <a:endParaRPr lang="en-US" alt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Christianity Since the 16</a:t>
            </a:r>
            <a:r>
              <a:rPr lang="en-US" altLang="en-US" sz="3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C0254549-33D7-4C0B-82E0-A0205027A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4798226"/>
            <a:ext cx="5054358" cy="184040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0070C0">
              <a:alpha val="74901"/>
            </a:srgbClr>
          </a:solidFill>
          <a:ln w="34925" cap="rnd" algn="ctr">
            <a:solidFill>
              <a:srgbClr val="FFF1CD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المسيح فقط (بدون كنيسة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only-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(Without Church)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DE1BAB-B77A-411B-B54C-FCD488E530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41065B99-6D74-40EF-9531-FB4FA7769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616" y="3429000"/>
            <a:ext cx="5027338" cy="2085796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00B050">
              <a:alpha val="65097"/>
            </a:srgbClr>
          </a:solidFill>
          <a:ln w="34925" algn="ctr">
            <a:solidFill>
              <a:srgbClr val="FFCC99"/>
            </a:solidFill>
            <a:round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المجد فقط (بدون ألم</a:t>
            </a:r>
            <a:r>
              <a:rPr lang="ar-EG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 only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Soli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Gloria</a:t>
            </a:r>
          </a:p>
          <a:p>
            <a:pPr algn="ctr"/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ithout Pain)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EBB1AC3D-29F7-481D-810F-9293F1938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91971"/>
            <a:ext cx="7842369" cy="2212419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مشكلة المسيحية من القرن السادس </a:t>
            </a:r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عشر</a:t>
            </a:r>
            <a:endParaRPr lang="en-US" alt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Christianity Since the 16</a:t>
            </a:r>
            <a:r>
              <a:rPr lang="en-US" altLang="en-US" sz="3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B55671D3-0FC4-4FE1-A03B-DE8B9426F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90" y="4468817"/>
            <a:ext cx="6233419" cy="2093655"/>
          </a:xfrm>
          <a:prstGeom prst="snip2DiagRect">
            <a:avLst/>
          </a:prstGeom>
          <a:solidFill>
            <a:srgbClr val="C00000">
              <a:alpha val="74901"/>
            </a:srgbClr>
          </a:solidFill>
          <a:ln w="34925" cap="rnd" algn="ctr">
            <a:solidFill>
              <a:srgbClr val="FFF1CD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التقليد </a:t>
            </a:r>
            <a:r>
              <a:rPr lang="ar-EG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المقدس</a:t>
            </a:r>
            <a:endParaRPr lang="en-US" altLang="en-US" sz="5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Holy Tradition</a:t>
            </a:r>
            <a:endParaRPr lang="ar-EG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B0581638-A4EC-4AC3-813D-E243AC706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90" y="3127161"/>
            <a:ext cx="6160717" cy="1341656"/>
          </a:xfrm>
          <a:prstGeom prst="ellipse">
            <a:avLst/>
          </a:prstGeom>
          <a:solidFill>
            <a:srgbClr val="00B05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الحل الجذري هو 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Radical Solution is….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6796599-786B-4EDA-AD69-2A6A3CB3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900" y="165823"/>
            <a:ext cx="7279298" cy="1528763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 هو التقليد المقدس </a:t>
            </a:r>
            <a:r>
              <a:rPr lang="ar-EG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  <a:endParaRPr lang="en-US" altLang="en-US" sz="3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Holy Tradition?</a:t>
            </a:r>
            <a:endParaRPr lang="en-US" alt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E935CEBD-BDB6-457E-ABD9-1D68A765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1860409"/>
            <a:ext cx="8664575" cy="3342453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E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هو حياة الكنيسة بكل تفاصيلها .. كما استلمتها من المسيح .. وحفظها الرسل .. وبشروا بها .. وفسروها آباء الكنيسة.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1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life of the church with all its details …. As handled from Christ… Preserved by the Apostles …..Preached by them …. And interpreted by the Church Fathers</a:t>
            </a:r>
            <a:endParaRPr lang="ar-E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D13BFF4F-70D1-4A7C-ABB7-E956D0E6E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195" y="5265139"/>
            <a:ext cx="7300717" cy="1267837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أو .. التقليد = التقليد 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الرسولي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Or…. The Tradition = The Apostolic Tradition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6796599-786B-4EDA-AD69-2A6A3CB3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900" y="165823"/>
            <a:ext cx="7279298" cy="1528763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 هو التقليد المقدس </a:t>
            </a:r>
            <a:r>
              <a:rPr lang="ar-EG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  <a:endParaRPr lang="en-US" altLang="en-US" sz="3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Holy Tradition?</a:t>
            </a:r>
            <a:endParaRPr lang="en-US" alt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B4004FDF-A944-4686-A5DE-C9E8F36C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334223"/>
            <a:ext cx="8664575" cy="3884140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10000"/>
              </a:lnSpc>
            </a:pPr>
            <a:r>
              <a:rPr lang="ar-E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هو محصلة التعاليم الشفوية للسيد المسيح والرسل الأطهار .. وقد كُتِبَ بالروح القدس في قلوب أعضاء الكنيسة الحقيقيين</a:t>
            </a:r>
            <a:r>
              <a:rPr lang="ar-EG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GB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outcome of the oral teachings of </a:t>
            </a:r>
            <a:r>
              <a:rPr lang="en-GB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 Jesus Christ and </a:t>
            </a:r>
            <a:r>
              <a:rPr lang="en-GB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Apostles</a:t>
            </a:r>
            <a:r>
              <a:rPr lang="en-GB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</a:t>
            </a:r>
            <a:r>
              <a:rPr lang="en-GB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</a:t>
            </a:r>
            <a:r>
              <a:rPr lang="en-GB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GB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Spirit in the hearts of the </a:t>
            </a:r>
            <a:r>
              <a:rPr lang="en-GB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genuine members </a:t>
            </a:r>
            <a:r>
              <a:rPr lang="en-GB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church.</a:t>
            </a:r>
          </a:p>
          <a:p>
            <a:pPr algn="ctr" rtl="1" eaLnBrk="1" hangingPunct="1">
              <a:lnSpc>
                <a:spcPct val="110000"/>
              </a:lnSpc>
            </a:pPr>
            <a:endParaRPr lang="ar-E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6A5E976A-B574-4F74-8C46-D1B3537E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12" y="-13856"/>
            <a:ext cx="9159812" cy="68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6796599-786B-4EDA-AD69-2A6A3CB3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01" y="111964"/>
            <a:ext cx="8776886" cy="1964353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وصية المسيح .. لم تكن إكتبوا .. لكن </a:t>
            </a:r>
            <a:r>
              <a:rPr lang="ar-EG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Commandment of Christ was not “Write”, But….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E935CEBD-BDB6-457E-ABD9-1D68A765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14" y="3090730"/>
            <a:ext cx="8664575" cy="3342453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E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فاذهبوا و تلمذوا جميع الأمم و عمدوهم بإسم الآب و الإبن و الروح القدس (مت  28 :  19)</a:t>
            </a:r>
          </a:p>
          <a:p>
            <a:pPr algn="ctr" rtl="1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"Go therefore and make disciples of all the nations, baptizing them in the name of the Father and of the Son and of the Holy Spirit, </a:t>
            </a:r>
          </a:p>
          <a:p>
            <a:pPr algn="ctr" rtl="1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  28 :  19)</a:t>
            </a:r>
          </a:p>
        </p:txBody>
      </p:sp>
    </p:spTree>
    <p:extLst>
      <p:ext uri="{BB962C8B-B14F-4D97-AF65-F5344CB8AC3E}">
        <p14:creationId xmlns:p14="http://schemas.microsoft.com/office/powerpoint/2010/main" val="3433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6A5E976A-B574-4F74-8C46-D1B3537E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6796599-786B-4EDA-AD69-2A6A3CB3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09" y="2413404"/>
            <a:ext cx="8664575" cy="1719858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ar-EG" sz="2800" b="1" dirty="0">
                <a:solidFill>
                  <a:schemeClr val="bg1"/>
                </a:solidFill>
              </a:rPr>
              <a:t>ولكن لا يجمع كل ما حدث </a:t>
            </a:r>
            <a:r>
              <a:rPr lang="ar-EG" sz="2800" b="1" dirty="0" smtClean="0">
                <a:solidFill>
                  <a:schemeClr val="bg1"/>
                </a:solidFill>
              </a:rPr>
              <a:t>ويحدث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However, it doesn’t include everything that happened and is happening</a:t>
            </a:r>
            <a:r>
              <a:rPr lang="ar-EG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E935CEBD-BDB6-457E-ABD9-1D68A765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1" y="4161654"/>
            <a:ext cx="8664575" cy="2462213"/>
          </a:xfrm>
          <a:prstGeom prst="rect">
            <a:avLst/>
          </a:prstGeom>
          <a:solidFill>
            <a:srgbClr val="181717">
              <a:alpha val="60000"/>
            </a:srgbClr>
          </a:solidFill>
          <a:ln w="31750" algn="ctr">
            <a:solidFill>
              <a:srgbClr val="FFE3B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وآيات أخر كثيرة صنع يسوع قدام تلاميذه لم تكتب في هذا الكتاب. </a:t>
            </a:r>
          </a:p>
          <a:p>
            <a:pPr algn="ctr" rtl="1">
              <a:lnSpc>
                <a:spcPct val="110000"/>
              </a:lnSpc>
            </a:pPr>
            <a:r>
              <a:rPr lang="ar-E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(يو 20 : 30)</a:t>
            </a:r>
          </a:p>
          <a:p>
            <a:pPr algn="ctr" rt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truly Jesus did many other signs in the presence of His disciples, which are not written in this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book.(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20 : 30)</a:t>
            </a:r>
          </a:p>
        </p:txBody>
      </p:sp>
      <p:sp>
        <p:nvSpPr>
          <p:cNvPr id="14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D13BFF4F-70D1-4A7C-ABB7-E956D0E6E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150" y="1145567"/>
            <a:ext cx="5471691" cy="1267837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C0000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الإنجيل = التقليد 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المكتوب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= The Written Tradition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3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2F570C1A-6574-4AD5-9971-CA700B73A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011" y="76651"/>
            <a:ext cx="6291271" cy="1175980"/>
          </a:xfrm>
          <a:prstGeom prst="irregularSeal2">
            <a:avLst/>
          </a:prstGeom>
          <a:solidFill>
            <a:srgbClr val="00B050">
              <a:alpha val="65097"/>
            </a:srgbClr>
          </a:solidFill>
          <a:ln w="34925" algn="ctr">
            <a:solidFill>
              <a:srgbClr val="CCECFF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إذاً 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Therefore</a:t>
            </a:r>
            <a:r>
              <a:rPr lang="ar-EG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1040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Hgaras hgaras</dc:creator>
  <cp:lastModifiedBy>Manal</cp:lastModifiedBy>
  <cp:revision>23</cp:revision>
  <dcterms:created xsi:type="dcterms:W3CDTF">2018-11-25T13:37:57Z</dcterms:created>
  <dcterms:modified xsi:type="dcterms:W3CDTF">2019-08-23T15:05:49Z</dcterms:modified>
</cp:coreProperties>
</file>