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337" r:id="rId4"/>
    <p:sldId id="338" r:id="rId5"/>
    <p:sldId id="328" r:id="rId6"/>
    <p:sldId id="318" r:id="rId7"/>
    <p:sldId id="352" r:id="rId8"/>
    <p:sldId id="339" r:id="rId9"/>
    <p:sldId id="340" r:id="rId10"/>
    <p:sldId id="341" r:id="rId11"/>
    <p:sldId id="342" r:id="rId12"/>
    <p:sldId id="353" r:id="rId13"/>
    <p:sldId id="343" r:id="rId14"/>
    <p:sldId id="329" r:id="rId15"/>
    <p:sldId id="345" r:id="rId16"/>
    <p:sldId id="344" r:id="rId17"/>
    <p:sldId id="283" r:id="rId18"/>
    <p:sldId id="354" r:id="rId19"/>
    <p:sldId id="346" r:id="rId20"/>
    <p:sldId id="347" r:id="rId21"/>
    <p:sldId id="348" r:id="rId22"/>
    <p:sldId id="349" r:id="rId23"/>
    <p:sldId id="350" r:id="rId24"/>
    <p:sldId id="35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333300"/>
    <a:srgbClr val="600000"/>
    <a:srgbClr val="A50021"/>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42" autoAdjust="0"/>
    <p:restoredTop sz="94660"/>
  </p:normalViewPr>
  <p:slideViewPr>
    <p:cSldViewPr snapToGrid="0">
      <p:cViewPr>
        <p:scale>
          <a:sx n="54" d="100"/>
          <a:sy n="54" d="100"/>
        </p:scale>
        <p:origin x="-156" y="-3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391B11A-DDDB-4AB6-96E5-7662833E809E}" type="datetimeFigureOut">
              <a:rPr lang="en-GB" smtClean="0"/>
              <a:t>26/02/2022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FA529A-EF5E-476B-8B9C-094AE6231348}" type="slidenum">
              <a:rPr lang="en-GB" smtClean="0"/>
              <a:t>‹#›</a:t>
            </a:fld>
            <a:endParaRPr lang="en-GB"/>
          </a:p>
        </p:txBody>
      </p:sp>
    </p:spTree>
    <p:extLst>
      <p:ext uri="{BB962C8B-B14F-4D97-AF65-F5344CB8AC3E}">
        <p14:creationId xmlns:p14="http://schemas.microsoft.com/office/powerpoint/2010/main" val="2662702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91B11A-DDDB-4AB6-96E5-7662833E809E}" type="datetimeFigureOut">
              <a:rPr lang="en-GB" smtClean="0"/>
              <a:t>26/02/2022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FA529A-EF5E-476B-8B9C-094AE6231348}" type="slidenum">
              <a:rPr lang="en-GB" smtClean="0"/>
              <a:t>‹#›</a:t>
            </a:fld>
            <a:endParaRPr lang="en-GB"/>
          </a:p>
        </p:txBody>
      </p:sp>
    </p:spTree>
    <p:extLst>
      <p:ext uri="{BB962C8B-B14F-4D97-AF65-F5344CB8AC3E}">
        <p14:creationId xmlns:p14="http://schemas.microsoft.com/office/powerpoint/2010/main" val="1847046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91B11A-DDDB-4AB6-96E5-7662833E809E}" type="datetimeFigureOut">
              <a:rPr lang="en-GB" smtClean="0"/>
              <a:t>26/02/2022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FA529A-EF5E-476B-8B9C-094AE6231348}" type="slidenum">
              <a:rPr lang="en-GB" smtClean="0"/>
              <a:t>‹#›</a:t>
            </a:fld>
            <a:endParaRPr lang="en-GB"/>
          </a:p>
        </p:txBody>
      </p:sp>
    </p:spTree>
    <p:extLst>
      <p:ext uri="{BB962C8B-B14F-4D97-AF65-F5344CB8AC3E}">
        <p14:creationId xmlns:p14="http://schemas.microsoft.com/office/powerpoint/2010/main" val="2365056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91B11A-DDDB-4AB6-96E5-7662833E809E}" type="datetimeFigureOut">
              <a:rPr lang="en-GB" smtClean="0"/>
              <a:t>26/02/2022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FA529A-EF5E-476B-8B9C-094AE6231348}" type="slidenum">
              <a:rPr lang="en-GB" smtClean="0"/>
              <a:t>‹#›</a:t>
            </a:fld>
            <a:endParaRPr lang="en-GB"/>
          </a:p>
        </p:txBody>
      </p:sp>
    </p:spTree>
    <p:extLst>
      <p:ext uri="{BB962C8B-B14F-4D97-AF65-F5344CB8AC3E}">
        <p14:creationId xmlns:p14="http://schemas.microsoft.com/office/powerpoint/2010/main" val="3659152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91B11A-DDDB-4AB6-96E5-7662833E809E}" type="datetimeFigureOut">
              <a:rPr lang="en-GB" smtClean="0"/>
              <a:t>26/02/2022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FA529A-EF5E-476B-8B9C-094AE6231348}" type="slidenum">
              <a:rPr lang="en-GB" smtClean="0"/>
              <a:t>‹#›</a:t>
            </a:fld>
            <a:endParaRPr lang="en-GB"/>
          </a:p>
        </p:txBody>
      </p:sp>
    </p:spTree>
    <p:extLst>
      <p:ext uri="{BB962C8B-B14F-4D97-AF65-F5344CB8AC3E}">
        <p14:creationId xmlns:p14="http://schemas.microsoft.com/office/powerpoint/2010/main" val="2041499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391B11A-DDDB-4AB6-96E5-7662833E809E}" type="datetimeFigureOut">
              <a:rPr lang="en-GB" smtClean="0"/>
              <a:t>26/02/2022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FA529A-EF5E-476B-8B9C-094AE6231348}" type="slidenum">
              <a:rPr lang="en-GB" smtClean="0"/>
              <a:t>‹#›</a:t>
            </a:fld>
            <a:endParaRPr lang="en-GB"/>
          </a:p>
        </p:txBody>
      </p:sp>
    </p:spTree>
    <p:extLst>
      <p:ext uri="{BB962C8B-B14F-4D97-AF65-F5344CB8AC3E}">
        <p14:creationId xmlns:p14="http://schemas.microsoft.com/office/powerpoint/2010/main" val="942082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391B11A-DDDB-4AB6-96E5-7662833E809E}" type="datetimeFigureOut">
              <a:rPr lang="en-GB" smtClean="0"/>
              <a:t>26/02/2022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FA529A-EF5E-476B-8B9C-094AE6231348}" type="slidenum">
              <a:rPr lang="en-GB" smtClean="0"/>
              <a:t>‹#›</a:t>
            </a:fld>
            <a:endParaRPr lang="en-GB"/>
          </a:p>
        </p:txBody>
      </p:sp>
    </p:spTree>
    <p:extLst>
      <p:ext uri="{BB962C8B-B14F-4D97-AF65-F5344CB8AC3E}">
        <p14:creationId xmlns:p14="http://schemas.microsoft.com/office/powerpoint/2010/main" val="4000250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391B11A-DDDB-4AB6-96E5-7662833E809E}" type="datetimeFigureOut">
              <a:rPr lang="en-GB" smtClean="0"/>
              <a:t>26/02/2022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FA529A-EF5E-476B-8B9C-094AE6231348}" type="slidenum">
              <a:rPr lang="en-GB" smtClean="0"/>
              <a:t>‹#›</a:t>
            </a:fld>
            <a:endParaRPr lang="en-GB"/>
          </a:p>
        </p:txBody>
      </p:sp>
    </p:spTree>
    <p:extLst>
      <p:ext uri="{BB962C8B-B14F-4D97-AF65-F5344CB8AC3E}">
        <p14:creationId xmlns:p14="http://schemas.microsoft.com/office/powerpoint/2010/main" val="1763377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91B11A-DDDB-4AB6-96E5-7662833E809E}" type="datetimeFigureOut">
              <a:rPr lang="en-GB" smtClean="0"/>
              <a:t>26/02/2022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FA529A-EF5E-476B-8B9C-094AE6231348}" type="slidenum">
              <a:rPr lang="en-GB" smtClean="0"/>
              <a:t>‹#›</a:t>
            </a:fld>
            <a:endParaRPr lang="en-GB"/>
          </a:p>
        </p:txBody>
      </p:sp>
    </p:spTree>
    <p:extLst>
      <p:ext uri="{BB962C8B-B14F-4D97-AF65-F5344CB8AC3E}">
        <p14:creationId xmlns:p14="http://schemas.microsoft.com/office/powerpoint/2010/main" val="1112547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91B11A-DDDB-4AB6-96E5-7662833E809E}" type="datetimeFigureOut">
              <a:rPr lang="en-GB" smtClean="0"/>
              <a:t>26/02/2022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FA529A-EF5E-476B-8B9C-094AE6231348}" type="slidenum">
              <a:rPr lang="en-GB" smtClean="0"/>
              <a:t>‹#›</a:t>
            </a:fld>
            <a:endParaRPr lang="en-GB"/>
          </a:p>
        </p:txBody>
      </p:sp>
    </p:spTree>
    <p:extLst>
      <p:ext uri="{BB962C8B-B14F-4D97-AF65-F5344CB8AC3E}">
        <p14:creationId xmlns:p14="http://schemas.microsoft.com/office/powerpoint/2010/main" val="2307817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91B11A-DDDB-4AB6-96E5-7662833E809E}" type="datetimeFigureOut">
              <a:rPr lang="en-GB" smtClean="0"/>
              <a:t>26/02/2022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FA529A-EF5E-476B-8B9C-094AE6231348}" type="slidenum">
              <a:rPr lang="en-GB" smtClean="0"/>
              <a:t>‹#›</a:t>
            </a:fld>
            <a:endParaRPr lang="en-GB"/>
          </a:p>
        </p:txBody>
      </p:sp>
    </p:spTree>
    <p:extLst>
      <p:ext uri="{BB962C8B-B14F-4D97-AF65-F5344CB8AC3E}">
        <p14:creationId xmlns:p14="http://schemas.microsoft.com/office/powerpoint/2010/main" val="921720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91B11A-DDDB-4AB6-96E5-7662833E809E}" type="datetimeFigureOut">
              <a:rPr lang="en-GB" smtClean="0"/>
              <a:t>26/02/2022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FA529A-EF5E-476B-8B9C-094AE6231348}" type="slidenum">
              <a:rPr lang="en-GB" smtClean="0"/>
              <a:t>‹#›</a:t>
            </a:fld>
            <a:endParaRPr lang="en-GB"/>
          </a:p>
        </p:txBody>
      </p:sp>
    </p:spTree>
    <p:extLst>
      <p:ext uri="{BB962C8B-B14F-4D97-AF65-F5344CB8AC3E}">
        <p14:creationId xmlns:p14="http://schemas.microsoft.com/office/powerpoint/2010/main" val="2968733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ncounters with Jesus: Days of Reflection for Liturgical Ministers – St.  Catherine of Siena">
            <a:extLst>
              <a:ext uri="{FF2B5EF4-FFF2-40B4-BE49-F238E27FC236}">
                <a16:creationId xmlns:a16="http://schemas.microsoft.com/office/drawing/2014/main" xmlns="" id="{ED8215AB-AA54-4A86-A9D6-D478A1CFE0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5"/>
          <p:cNvSpPr>
            <a:spLocks noChangeArrowheads="1"/>
          </p:cNvSpPr>
          <p:nvPr/>
        </p:nvSpPr>
        <p:spPr bwMode="auto">
          <a:xfrm>
            <a:off x="2050298" y="5026423"/>
            <a:ext cx="7397223" cy="1600438"/>
          </a:xfrm>
          <a:prstGeom prst="roundRect">
            <a:avLst/>
          </a:prstGeom>
          <a:gradFill>
            <a:gsLst>
              <a:gs pos="0">
                <a:srgbClr val="0070C0"/>
              </a:gs>
              <a:gs pos="74000">
                <a:schemeClr val="accent6">
                  <a:lumMod val="75000"/>
                </a:schemeClr>
              </a:gs>
              <a:gs pos="83000">
                <a:srgbClr val="003300"/>
              </a:gs>
              <a:gs pos="100000">
                <a:schemeClr val="accent6">
                  <a:lumMod val="50000"/>
                </a:schemeClr>
              </a:gs>
            </a:gsLst>
            <a:lin ang="5400000" scaled="1"/>
          </a:gradFill>
          <a:ln w="38100" algn="ctr">
            <a:solidFill>
              <a:srgbClr val="FFCC99"/>
            </a:solidFill>
            <a:round/>
            <a:headEnd/>
            <a:tailEnd/>
          </a:ln>
          <a:effectLst>
            <a:outerShdw dist="17961" dir="2700000" algn="ctr" rotWithShape="0">
              <a:srgbClr val="000000">
                <a:alpha val="29999"/>
              </a:srgbClr>
            </a:outerShdw>
          </a:effectLst>
        </p:spPr>
        <p:txBody>
          <a:bodyPr wrap="non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EG" altLang="en-US" sz="4400" b="1" dirty="0">
                <a:solidFill>
                  <a:schemeClr val="bg1"/>
                </a:solidFill>
                <a:latin typeface="Times New Roman" panose="02020603050405020304" pitchFamily="18" charset="0"/>
                <a:cs typeface="Times New Roman" panose="02020603050405020304" pitchFamily="18" charset="0"/>
              </a:rPr>
              <a:t>إغلب خوفك .. يا بطرس</a:t>
            </a:r>
            <a:endParaRPr lang="en-US" altLang="en-US" sz="4400" b="1" dirty="0">
              <a:solidFill>
                <a:schemeClr val="bg1"/>
              </a:solidFill>
              <a:latin typeface="Times New Roman" panose="02020603050405020304" pitchFamily="18" charset="0"/>
              <a:cs typeface="Times New Roman" panose="02020603050405020304" pitchFamily="18" charset="0"/>
            </a:endParaRPr>
          </a:p>
          <a:p>
            <a:pPr algn="ctr">
              <a:spcBef>
                <a:spcPct val="0"/>
              </a:spcBef>
              <a:buNone/>
            </a:pPr>
            <a:r>
              <a:rPr lang="en-US" altLang="en-US" sz="4400" b="1" dirty="0">
                <a:solidFill>
                  <a:schemeClr val="bg1"/>
                </a:solidFill>
                <a:latin typeface="Times New Roman" panose="02020603050405020304" pitchFamily="18" charset="0"/>
                <a:cs typeface="Times New Roman" panose="02020603050405020304" pitchFamily="18" charset="0"/>
              </a:rPr>
              <a:t>Overcome your fear, O’ Peter</a:t>
            </a:r>
            <a:endParaRPr lang="ar-EG" altLang="en-US" sz="4400" b="1" dirty="0">
              <a:solidFill>
                <a:schemeClr val="bg1"/>
              </a:solidFill>
              <a:latin typeface="Times New Roman" panose="02020603050405020304" pitchFamily="18" charset="0"/>
              <a:cs typeface="Times New Roman" panose="02020603050405020304" pitchFamily="18" charset="0"/>
            </a:endParaRPr>
          </a:p>
        </p:txBody>
      </p:sp>
      <p:sp>
        <p:nvSpPr>
          <p:cNvPr id="4" name="AutoShape 5"/>
          <p:cNvSpPr>
            <a:spLocks noChangeArrowheads="1"/>
          </p:cNvSpPr>
          <p:nvPr/>
        </p:nvSpPr>
        <p:spPr bwMode="auto">
          <a:xfrm rot="20498209">
            <a:off x="122677" y="509598"/>
            <a:ext cx="3978983" cy="822305"/>
          </a:xfrm>
          <a:prstGeom prst="wedgeEllipseCallout">
            <a:avLst>
              <a:gd name="adj1" fmla="val -46569"/>
              <a:gd name="adj2" fmla="val 70134"/>
            </a:avLst>
          </a:prstGeom>
          <a:solidFill>
            <a:srgbClr val="0070C0">
              <a:alpha val="69019"/>
            </a:srgbClr>
          </a:solidFill>
          <a:ln w="34925" algn="ctr">
            <a:solidFill>
              <a:srgbClr val="FFFF99"/>
            </a:solidFill>
            <a:miter lim="800000"/>
            <a:headEnd/>
            <a:tailEnd/>
          </a:ln>
          <a:effectLst>
            <a:outerShdw dist="17961" dir="2700000" algn="ctr" rotWithShape="0">
              <a:schemeClr val="tx1">
                <a:alpha val="50000"/>
              </a:schemeClr>
            </a:outerShdw>
          </a:effectLst>
        </p:spPr>
        <p:txBody>
          <a:bodyPr wrap="none" anchor="ctr">
            <a:spAutoFit/>
          </a:bodyPr>
          <a:lstStyle/>
          <a:p>
            <a:pPr algn="ctr" rtl="1" eaLnBrk="1" hangingPunct="1">
              <a:defRPr/>
            </a:pPr>
            <a:r>
              <a:rPr lang="ar-EG" sz="3200" b="1" dirty="0">
                <a:solidFill>
                  <a:schemeClr val="bg1"/>
                </a:solidFill>
                <a:latin typeface="Times New Roman" pitchFamily="18" charset="0"/>
                <a:cs typeface="Times New Roman" pitchFamily="18" charset="0"/>
              </a:rPr>
              <a:t>مهما قال لكم فافعلوه</a:t>
            </a:r>
            <a:endParaRPr lang="ar-EG" sz="32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2393695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ermon: Matthew Ch 14 v 22-33. Jesus Walks on the Water - St Wilfrid&amp;#39;s">
            <a:extLst>
              <a:ext uri="{FF2B5EF4-FFF2-40B4-BE49-F238E27FC236}">
                <a16:creationId xmlns:a16="http://schemas.microsoft.com/office/drawing/2014/main" xmlns="" id="{58C0FCF0-E755-47BC-A4E7-46EF5B69BA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Oval 3">
            <a:extLst>
              <a:ext uri="{FF2B5EF4-FFF2-40B4-BE49-F238E27FC236}">
                <a16:creationId xmlns:a16="http://schemas.microsoft.com/office/drawing/2014/main" xmlns="" id="{4EE39705-07D2-4655-9B7C-67875E38ADB2}"/>
              </a:ext>
            </a:extLst>
          </p:cNvPr>
          <p:cNvSpPr>
            <a:spLocks noChangeArrowheads="1"/>
          </p:cNvSpPr>
          <p:nvPr/>
        </p:nvSpPr>
        <p:spPr bwMode="auto">
          <a:xfrm>
            <a:off x="253409" y="3931733"/>
            <a:ext cx="11685180" cy="2677656"/>
          </a:xfrm>
          <a:prstGeom prst="rect">
            <a:avLst/>
          </a:prstGeom>
          <a:solidFill>
            <a:schemeClr val="accent5">
              <a:lumMod val="75000"/>
              <a:alpha val="69803"/>
            </a:schemeClr>
          </a:solidFill>
          <a:ln w="19050" algn="ctr">
            <a:solidFill>
              <a:srgbClr val="FFFF99"/>
            </a:solidFill>
            <a:miter lim="800000"/>
            <a:headEnd/>
            <a:tailEnd/>
          </a:ln>
          <a:effectLst>
            <a:outerShdw dist="17961" dir="2700000" algn="ctr" rotWithShape="0">
              <a:srgbClr val="000000">
                <a:alpha val="50000"/>
              </a:srgbClr>
            </a:outerShdw>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EG" sz="2800" b="1" dirty="0">
                <a:solidFill>
                  <a:schemeClr val="bg1"/>
                </a:solidFill>
              </a:rPr>
              <a:t>فقال تعال فنزل بطرس من السفينة و مشى على الماء لياتي الى يسوع. و لكن لما راى الريح شديدة خاف و اذ ابتدا يغرق صرخ قائلا يا رب نجني. (مت  14 :  26 – 30)</a:t>
            </a:r>
          </a:p>
          <a:p>
            <a:pPr algn="ctr"/>
            <a:r>
              <a:rPr lang="en-US" sz="2800" b="1" dirty="0">
                <a:solidFill>
                  <a:schemeClr val="bg1"/>
                </a:solidFill>
              </a:rPr>
              <a:t> 29- So He said, "Come" And when Peter had come down out of the boat, he walked on the water to go to Jesus. But when he saw that the wind [was] boisterous, he was afraid; and beginning to sink he cried out, saying, "Lord, save me!". (Mat  14 :  26 – 30)</a:t>
            </a:r>
            <a:endParaRPr lang="ar-EG" sz="2800" b="1" dirty="0">
              <a:solidFill>
                <a:schemeClr val="bg1"/>
              </a:solidFill>
            </a:endParaRPr>
          </a:p>
        </p:txBody>
      </p:sp>
      <p:sp>
        <p:nvSpPr>
          <p:cNvPr id="6" name="AutoShape 3">
            <a:extLst>
              <a:ext uri="{FF2B5EF4-FFF2-40B4-BE49-F238E27FC236}">
                <a16:creationId xmlns:a16="http://schemas.microsoft.com/office/drawing/2014/main" xmlns="" id="{9204D701-CF5D-412E-8D31-51CC8AD6A6B9}"/>
              </a:ext>
            </a:extLst>
          </p:cNvPr>
          <p:cNvSpPr>
            <a:spLocks noChangeArrowheads="1"/>
          </p:cNvSpPr>
          <p:nvPr/>
        </p:nvSpPr>
        <p:spPr bwMode="auto">
          <a:xfrm>
            <a:off x="898813" y="248611"/>
            <a:ext cx="4566635" cy="1200329"/>
          </a:xfrm>
          <a:prstGeom prst="rect">
            <a:avLst/>
          </a:prstGeom>
          <a:gradFill>
            <a:gsLst>
              <a:gs pos="0">
                <a:srgbClr val="0070C0"/>
              </a:gs>
              <a:gs pos="74000">
                <a:schemeClr val="accent6">
                  <a:lumMod val="75000"/>
                </a:schemeClr>
              </a:gs>
              <a:gs pos="83000">
                <a:srgbClr val="003300"/>
              </a:gs>
              <a:gs pos="100000">
                <a:schemeClr val="accent6">
                  <a:lumMod val="50000"/>
                </a:schemeClr>
              </a:gs>
            </a:gsLst>
            <a:lin ang="5400000" scaled="1"/>
          </a:gradFill>
          <a:ln w="38100" algn="ctr">
            <a:solidFill>
              <a:srgbClr val="FFCC99"/>
            </a:solidFill>
            <a:round/>
            <a:headEnd/>
            <a:tailEnd/>
          </a:ln>
          <a:effectLst>
            <a:outerShdw dist="17961" dir="2700000" algn="ctr" rotWithShape="0">
              <a:srgbClr val="000000">
                <a:alpha val="29999"/>
              </a:srgbClr>
            </a:outerShdw>
          </a:effectLst>
        </p:spPr>
        <p:txBody>
          <a:bodyPr wrap="none" anchor="ctr">
            <a:spAutoFit/>
          </a:bodyPr>
          <a:lstStyle/>
          <a:p>
            <a:pPr algn="ctr" rtl="1">
              <a:spcBef>
                <a:spcPct val="0"/>
              </a:spcBef>
            </a:pPr>
            <a:r>
              <a:rPr lang="ar-EG" altLang="en-US" sz="3600" b="1" dirty="0">
                <a:solidFill>
                  <a:schemeClr val="bg1"/>
                </a:solidFill>
                <a:latin typeface="Times New Roman" panose="02020603050405020304" pitchFamily="18" charset="0"/>
                <a:cs typeface="Times New Roman" panose="02020603050405020304" pitchFamily="18" charset="0"/>
              </a:rPr>
              <a:t>الخوف من الغرق</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rtl="1">
              <a:spcBef>
                <a:spcPct val="0"/>
              </a:spcBef>
            </a:pPr>
            <a:r>
              <a:rPr lang="en-US" altLang="en-US" sz="3600" b="1" dirty="0">
                <a:solidFill>
                  <a:schemeClr val="bg1"/>
                </a:solidFill>
                <a:latin typeface="Times New Roman" panose="02020603050405020304" pitchFamily="18" charset="0"/>
                <a:cs typeface="Times New Roman" panose="02020603050405020304" pitchFamily="18" charset="0"/>
              </a:rPr>
              <a:t>The Fear of Drowning</a:t>
            </a:r>
            <a:endParaRPr lang="ar-EG" altLang="en-US"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164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an Wearing Black and White Stripe Shirt Looking at White Printer Papers on the Wall">
            <a:extLst>
              <a:ext uri="{FF2B5EF4-FFF2-40B4-BE49-F238E27FC236}">
                <a16:creationId xmlns:a16="http://schemas.microsoft.com/office/drawing/2014/main" xmlns="" id="{579EEBA7-56F6-475F-9F50-1A404DD64E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
            <a:ext cx="12192000" cy="68579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81E3554E-1113-4444-B812-F0B15F6779CA}"/>
              </a:ext>
            </a:extLst>
          </p:cNvPr>
          <p:cNvSpPr>
            <a:spLocks noChangeArrowheads="1"/>
          </p:cNvSpPr>
          <p:nvPr/>
        </p:nvSpPr>
        <p:spPr bwMode="auto">
          <a:xfrm>
            <a:off x="941120" y="4207716"/>
            <a:ext cx="10309760" cy="954107"/>
          </a:xfrm>
          <a:prstGeom prst="rect">
            <a:avLst/>
          </a:prstGeom>
          <a:solidFill>
            <a:srgbClr val="7A0000">
              <a:alpha val="69803"/>
            </a:srgbClr>
          </a:solidFill>
          <a:ln w="19050" algn="ctr">
            <a:solidFill>
              <a:srgbClr val="FFFF99"/>
            </a:solidFill>
            <a:miter lim="800000"/>
            <a:headEnd/>
            <a:tailEnd/>
          </a:ln>
          <a:effectLst>
            <a:outerShdw dist="17961" dir="2700000" algn="ctr" rotWithShape="0">
              <a:srgbClr val="000000">
                <a:alpha val="50000"/>
              </a:srgbClr>
            </a:outerShdw>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EG" altLang="en-US" sz="2800" b="1" dirty="0">
                <a:solidFill>
                  <a:schemeClr val="bg1"/>
                </a:solidFill>
              </a:rPr>
              <a:t>ليه فى مشاكل فى الخدمة أكتر من الشغل ؟!</a:t>
            </a:r>
            <a:endParaRPr lang="en-US" altLang="en-US" sz="2800" b="1" dirty="0">
              <a:solidFill>
                <a:schemeClr val="bg1"/>
              </a:solidFill>
            </a:endParaRPr>
          </a:p>
          <a:p>
            <a:pPr algn="ctr" rtl="1"/>
            <a:r>
              <a:rPr lang="en-US" altLang="en-US" sz="2800" b="1" dirty="0">
                <a:solidFill>
                  <a:schemeClr val="bg1"/>
                </a:solidFill>
              </a:rPr>
              <a:t>Why are there more problems in the service than at work?!</a:t>
            </a:r>
          </a:p>
        </p:txBody>
      </p:sp>
      <p:sp>
        <p:nvSpPr>
          <p:cNvPr id="10" name="Rectangle 9">
            <a:extLst>
              <a:ext uri="{FF2B5EF4-FFF2-40B4-BE49-F238E27FC236}">
                <a16:creationId xmlns:a16="http://schemas.microsoft.com/office/drawing/2014/main" xmlns="" id="{892DC1F7-C344-47E6-B8DC-445D5EE101D6}"/>
              </a:ext>
            </a:extLst>
          </p:cNvPr>
          <p:cNvSpPr>
            <a:spLocks noChangeArrowheads="1"/>
          </p:cNvSpPr>
          <p:nvPr/>
        </p:nvSpPr>
        <p:spPr bwMode="auto">
          <a:xfrm>
            <a:off x="2453180" y="5509982"/>
            <a:ext cx="6573599" cy="954107"/>
          </a:xfrm>
          <a:prstGeom prst="rect">
            <a:avLst/>
          </a:prstGeom>
          <a:solidFill>
            <a:srgbClr val="7A0000">
              <a:alpha val="69803"/>
            </a:srgbClr>
          </a:solidFill>
          <a:ln w="19050" algn="ctr">
            <a:solidFill>
              <a:srgbClr val="FFFF99"/>
            </a:solidFill>
            <a:miter lim="800000"/>
            <a:headEnd/>
            <a:tailEnd/>
          </a:ln>
          <a:effectLst>
            <a:outerShdw dist="17961" dir="2700000" algn="ctr" rotWithShape="0">
              <a:srgbClr val="000000">
                <a:alpha val="50000"/>
              </a:srgbClr>
            </a:outerShdw>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EG" altLang="en-US" sz="2800" b="1" dirty="0">
                <a:solidFill>
                  <a:schemeClr val="bg1"/>
                </a:solidFill>
              </a:rPr>
              <a:t>ليه مش بيتدخل بسرعة ؟!</a:t>
            </a:r>
            <a:endParaRPr lang="en-US" altLang="en-US" sz="2800" b="1" dirty="0">
              <a:solidFill>
                <a:schemeClr val="bg1"/>
              </a:solidFill>
            </a:endParaRPr>
          </a:p>
          <a:p>
            <a:pPr algn="ctr" rtl="1"/>
            <a:r>
              <a:rPr lang="en-US" altLang="en-US" sz="2800" b="1" dirty="0">
                <a:solidFill>
                  <a:schemeClr val="bg1"/>
                </a:solidFill>
              </a:rPr>
              <a:t>Why doesn’t He quickly intervene?!</a:t>
            </a:r>
            <a:endParaRPr lang="ar-EG" altLang="en-US" sz="2800" b="1" dirty="0">
              <a:solidFill>
                <a:schemeClr val="bg1"/>
              </a:solidFill>
            </a:endParaRPr>
          </a:p>
        </p:txBody>
      </p:sp>
      <p:sp>
        <p:nvSpPr>
          <p:cNvPr id="8" name="AutoShape 3">
            <a:extLst>
              <a:ext uri="{FF2B5EF4-FFF2-40B4-BE49-F238E27FC236}">
                <a16:creationId xmlns:a16="http://schemas.microsoft.com/office/drawing/2014/main" xmlns="" id="{9DB77677-56DC-4BE0-9E2C-3C127CFDD972}"/>
              </a:ext>
            </a:extLst>
          </p:cNvPr>
          <p:cNvSpPr>
            <a:spLocks noChangeArrowheads="1"/>
          </p:cNvSpPr>
          <p:nvPr/>
        </p:nvSpPr>
        <p:spPr bwMode="auto">
          <a:xfrm>
            <a:off x="898813" y="248611"/>
            <a:ext cx="4566635" cy="1200329"/>
          </a:xfrm>
          <a:prstGeom prst="rect">
            <a:avLst/>
          </a:prstGeom>
          <a:gradFill>
            <a:gsLst>
              <a:gs pos="0">
                <a:srgbClr val="0070C0"/>
              </a:gs>
              <a:gs pos="74000">
                <a:schemeClr val="accent6">
                  <a:lumMod val="75000"/>
                </a:schemeClr>
              </a:gs>
              <a:gs pos="83000">
                <a:srgbClr val="003300"/>
              </a:gs>
              <a:gs pos="100000">
                <a:schemeClr val="accent6">
                  <a:lumMod val="50000"/>
                </a:schemeClr>
              </a:gs>
            </a:gsLst>
            <a:lin ang="5400000" scaled="1"/>
          </a:gradFill>
          <a:ln w="38100" algn="ctr">
            <a:solidFill>
              <a:srgbClr val="FFCC99"/>
            </a:solidFill>
            <a:round/>
            <a:headEnd/>
            <a:tailEnd/>
          </a:ln>
          <a:effectLst>
            <a:outerShdw dist="17961" dir="2700000" algn="ctr" rotWithShape="0">
              <a:srgbClr val="000000">
                <a:alpha val="29999"/>
              </a:srgbClr>
            </a:outerShdw>
          </a:effectLst>
        </p:spPr>
        <p:txBody>
          <a:bodyPr wrap="none" anchor="ctr">
            <a:spAutoFit/>
          </a:bodyPr>
          <a:lstStyle/>
          <a:p>
            <a:pPr algn="ctr" rtl="1">
              <a:spcBef>
                <a:spcPct val="0"/>
              </a:spcBef>
            </a:pPr>
            <a:r>
              <a:rPr lang="ar-EG" altLang="en-US" sz="3600" b="1" dirty="0">
                <a:solidFill>
                  <a:schemeClr val="bg1"/>
                </a:solidFill>
                <a:latin typeface="Times New Roman" panose="02020603050405020304" pitchFamily="18" charset="0"/>
                <a:cs typeface="Times New Roman" panose="02020603050405020304" pitchFamily="18" charset="0"/>
              </a:rPr>
              <a:t>الخوف من الغرق</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rtl="1">
              <a:spcBef>
                <a:spcPct val="0"/>
              </a:spcBef>
            </a:pPr>
            <a:r>
              <a:rPr lang="en-US" altLang="en-US" sz="3600" b="1" dirty="0">
                <a:solidFill>
                  <a:schemeClr val="bg1"/>
                </a:solidFill>
                <a:latin typeface="Times New Roman" panose="02020603050405020304" pitchFamily="18" charset="0"/>
                <a:cs typeface="Times New Roman" panose="02020603050405020304" pitchFamily="18" charset="0"/>
              </a:rPr>
              <a:t>The Fear of Drowning</a:t>
            </a:r>
            <a:endParaRPr lang="ar-EG" altLang="en-US"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947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10"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an Wearing Black and White Stripe Shirt Looking at White Printer Papers on the Wall">
            <a:extLst>
              <a:ext uri="{FF2B5EF4-FFF2-40B4-BE49-F238E27FC236}">
                <a16:creationId xmlns:a16="http://schemas.microsoft.com/office/drawing/2014/main" xmlns="" id="{579EEBA7-56F6-475F-9F50-1A404DD64E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
            <a:ext cx="12192000" cy="68579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xmlns="" id="{86AA6805-0A06-4E3A-B7D5-5210358CBDB0}"/>
              </a:ext>
            </a:extLst>
          </p:cNvPr>
          <p:cNvSpPr>
            <a:spLocks noChangeArrowheads="1"/>
          </p:cNvSpPr>
          <p:nvPr/>
        </p:nvSpPr>
        <p:spPr bwMode="auto">
          <a:xfrm>
            <a:off x="612546" y="4235482"/>
            <a:ext cx="7963821" cy="954107"/>
          </a:xfrm>
          <a:prstGeom prst="rect">
            <a:avLst/>
          </a:prstGeom>
          <a:solidFill>
            <a:srgbClr val="7A0000">
              <a:alpha val="69803"/>
            </a:srgbClr>
          </a:solidFill>
          <a:ln w="19050" algn="ctr">
            <a:solidFill>
              <a:srgbClr val="FFFF99"/>
            </a:solidFill>
            <a:miter lim="800000"/>
            <a:headEnd/>
            <a:tailEnd/>
          </a:ln>
          <a:effectLst>
            <a:outerShdw dist="17961" dir="2700000" algn="ctr" rotWithShape="0">
              <a:srgbClr val="000000">
                <a:alpha val="50000"/>
              </a:srgbClr>
            </a:outerShdw>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EG" altLang="en-US" sz="2800" b="1" dirty="0">
                <a:solidFill>
                  <a:schemeClr val="bg1"/>
                </a:solidFill>
              </a:rPr>
              <a:t>ليه مفيش معجزات </a:t>
            </a:r>
            <a:r>
              <a:rPr lang="ar-EG" altLang="en-US" sz="2800" b="1" dirty="0" err="1">
                <a:solidFill>
                  <a:schemeClr val="bg1"/>
                </a:solidFill>
              </a:rPr>
              <a:t>علطول</a:t>
            </a:r>
            <a:r>
              <a:rPr lang="ar-EG" altLang="en-US" sz="2800" b="1" dirty="0">
                <a:solidFill>
                  <a:schemeClr val="bg1"/>
                </a:solidFill>
              </a:rPr>
              <a:t>؟!</a:t>
            </a:r>
            <a:endParaRPr lang="en-US" altLang="en-US" sz="2800" b="1" dirty="0">
              <a:solidFill>
                <a:schemeClr val="bg1"/>
              </a:solidFill>
            </a:endParaRPr>
          </a:p>
          <a:p>
            <a:pPr algn="ctr" rtl="1"/>
            <a:r>
              <a:rPr lang="en-US" altLang="en-US" sz="2800" b="1" dirty="0">
                <a:solidFill>
                  <a:schemeClr val="bg1"/>
                </a:solidFill>
              </a:rPr>
              <a:t>Why don’t we have miracles all the time?!</a:t>
            </a:r>
          </a:p>
        </p:txBody>
      </p:sp>
      <p:sp>
        <p:nvSpPr>
          <p:cNvPr id="14" name="Rectangle 13">
            <a:extLst>
              <a:ext uri="{FF2B5EF4-FFF2-40B4-BE49-F238E27FC236}">
                <a16:creationId xmlns:a16="http://schemas.microsoft.com/office/drawing/2014/main" xmlns="" id="{39EEC604-BAE9-4398-9100-5886792EA46D}"/>
              </a:ext>
            </a:extLst>
          </p:cNvPr>
          <p:cNvSpPr>
            <a:spLocks noChangeArrowheads="1"/>
          </p:cNvSpPr>
          <p:nvPr/>
        </p:nvSpPr>
        <p:spPr bwMode="auto">
          <a:xfrm>
            <a:off x="2031062" y="5274969"/>
            <a:ext cx="9548392" cy="1384995"/>
          </a:xfrm>
          <a:prstGeom prst="rect">
            <a:avLst/>
          </a:prstGeom>
          <a:solidFill>
            <a:srgbClr val="7A0000">
              <a:alpha val="69803"/>
            </a:srgbClr>
          </a:solidFill>
          <a:ln w="19050" algn="ctr">
            <a:solidFill>
              <a:srgbClr val="FFFF99"/>
            </a:solidFill>
            <a:miter lim="800000"/>
            <a:headEnd/>
            <a:tailEnd/>
          </a:ln>
          <a:effectLst>
            <a:outerShdw dist="17961" dir="2700000" algn="ctr" rotWithShape="0">
              <a:srgbClr val="000000">
                <a:alpha val="50000"/>
              </a:srgbClr>
            </a:outerShdw>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EG" altLang="en-US" sz="2800" b="1" dirty="0">
                <a:solidFill>
                  <a:schemeClr val="bg1"/>
                </a:solidFill>
              </a:rPr>
              <a:t>ليه كلهم خايفين مع إنهم مكرسين ؟!</a:t>
            </a:r>
            <a:endParaRPr lang="en-US" altLang="en-US" sz="2800" b="1" dirty="0">
              <a:solidFill>
                <a:schemeClr val="bg1"/>
              </a:solidFill>
            </a:endParaRPr>
          </a:p>
          <a:p>
            <a:pPr algn="ctr" rtl="1"/>
            <a:r>
              <a:rPr lang="en-US" altLang="en-US" sz="2800" b="1" dirty="0">
                <a:solidFill>
                  <a:schemeClr val="bg1"/>
                </a:solidFill>
              </a:rPr>
              <a:t>Why are they all afraid even though they are consecrated?!</a:t>
            </a:r>
            <a:endParaRPr lang="ar-EG" altLang="en-US" sz="2800" b="1" dirty="0">
              <a:solidFill>
                <a:schemeClr val="bg1"/>
              </a:solidFill>
            </a:endParaRPr>
          </a:p>
        </p:txBody>
      </p:sp>
      <p:sp>
        <p:nvSpPr>
          <p:cNvPr id="8" name="AutoShape 3">
            <a:extLst>
              <a:ext uri="{FF2B5EF4-FFF2-40B4-BE49-F238E27FC236}">
                <a16:creationId xmlns:a16="http://schemas.microsoft.com/office/drawing/2014/main" xmlns="" id="{9DB77677-56DC-4BE0-9E2C-3C127CFDD972}"/>
              </a:ext>
            </a:extLst>
          </p:cNvPr>
          <p:cNvSpPr>
            <a:spLocks noChangeArrowheads="1"/>
          </p:cNvSpPr>
          <p:nvPr/>
        </p:nvSpPr>
        <p:spPr bwMode="auto">
          <a:xfrm>
            <a:off x="898813" y="248611"/>
            <a:ext cx="4566635" cy="1200329"/>
          </a:xfrm>
          <a:prstGeom prst="rect">
            <a:avLst/>
          </a:prstGeom>
          <a:gradFill>
            <a:gsLst>
              <a:gs pos="0">
                <a:srgbClr val="0070C0"/>
              </a:gs>
              <a:gs pos="74000">
                <a:schemeClr val="accent6">
                  <a:lumMod val="75000"/>
                </a:schemeClr>
              </a:gs>
              <a:gs pos="83000">
                <a:srgbClr val="003300"/>
              </a:gs>
              <a:gs pos="100000">
                <a:schemeClr val="accent6">
                  <a:lumMod val="50000"/>
                </a:schemeClr>
              </a:gs>
            </a:gsLst>
            <a:lin ang="5400000" scaled="1"/>
          </a:gradFill>
          <a:ln w="38100" algn="ctr">
            <a:solidFill>
              <a:srgbClr val="FFCC99"/>
            </a:solidFill>
            <a:round/>
            <a:headEnd/>
            <a:tailEnd/>
          </a:ln>
          <a:effectLst>
            <a:outerShdw dist="17961" dir="2700000" algn="ctr" rotWithShape="0">
              <a:srgbClr val="000000">
                <a:alpha val="29999"/>
              </a:srgbClr>
            </a:outerShdw>
          </a:effectLst>
        </p:spPr>
        <p:txBody>
          <a:bodyPr wrap="none" anchor="ctr">
            <a:spAutoFit/>
          </a:bodyPr>
          <a:lstStyle/>
          <a:p>
            <a:pPr algn="ctr" rtl="1">
              <a:spcBef>
                <a:spcPct val="0"/>
              </a:spcBef>
            </a:pPr>
            <a:r>
              <a:rPr lang="ar-EG" altLang="en-US" sz="3600" b="1" dirty="0">
                <a:solidFill>
                  <a:schemeClr val="bg1"/>
                </a:solidFill>
                <a:latin typeface="Times New Roman" panose="02020603050405020304" pitchFamily="18" charset="0"/>
                <a:cs typeface="Times New Roman" panose="02020603050405020304" pitchFamily="18" charset="0"/>
              </a:rPr>
              <a:t>الخوف من الغرق</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rtl="1">
              <a:spcBef>
                <a:spcPct val="0"/>
              </a:spcBef>
            </a:pPr>
            <a:r>
              <a:rPr lang="en-US" altLang="en-US" sz="3600" b="1" dirty="0">
                <a:solidFill>
                  <a:schemeClr val="bg1"/>
                </a:solidFill>
                <a:latin typeface="Times New Roman" panose="02020603050405020304" pitchFamily="18" charset="0"/>
                <a:cs typeface="Times New Roman" panose="02020603050405020304" pitchFamily="18" charset="0"/>
              </a:rPr>
              <a:t>The Fear of Drowning</a:t>
            </a:r>
            <a:endParaRPr lang="ar-EG" altLang="en-US"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95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The Sea Will Vanish | Fr. James Wan">
            <a:extLst>
              <a:ext uri="{FF2B5EF4-FFF2-40B4-BE49-F238E27FC236}">
                <a16:creationId xmlns:a16="http://schemas.microsoft.com/office/drawing/2014/main" xmlns="" id="{FA237AE3-8300-4CBD-AC0B-DF7EB0624A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Oval 3">
            <a:extLst>
              <a:ext uri="{FF2B5EF4-FFF2-40B4-BE49-F238E27FC236}">
                <a16:creationId xmlns:a16="http://schemas.microsoft.com/office/drawing/2014/main" xmlns="" id="{4EE39705-07D2-4655-9B7C-67875E38ADB2}"/>
              </a:ext>
            </a:extLst>
          </p:cNvPr>
          <p:cNvSpPr>
            <a:spLocks noChangeArrowheads="1"/>
          </p:cNvSpPr>
          <p:nvPr/>
        </p:nvSpPr>
        <p:spPr bwMode="auto">
          <a:xfrm>
            <a:off x="4465676" y="2334537"/>
            <a:ext cx="7572052" cy="4401205"/>
          </a:xfrm>
          <a:prstGeom prst="rect">
            <a:avLst/>
          </a:prstGeom>
          <a:solidFill>
            <a:schemeClr val="accent5">
              <a:lumMod val="75000"/>
              <a:alpha val="69803"/>
            </a:schemeClr>
          </a:solidFill>
          <a:ln w="19050" algn="ctr">
            <a:solidFill>
              <a:srgbClr val="FFFF99"/>
            </a:solidFill>
            <a:miter lim="800000"/>
            <a:headEnd/>
            <a:tailEnd/>
          </a:ln>
          <a:effectLst>
            <a:outerShdw dist="17961" dir="2700000" algn="ctr" rotWithShape="0">
              <a:srgbClr val="000000">
                <a:alpha val="50000"/>
              </a:srgbClr>
            </a:outerShdw>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EG" sz="2800" b="1" dirty="0">
                <a:solidFill>
                  <a:schemeClr val="bg1"/>
                </a:solidFill>
              </a:rPr>
              <a:t>و لكن لما راى الريح شديدة خاف و اذ ابتدا يغرق صرخ قائلا يا رب نجني. ففي الحال مد يسوع يده و امسك به و قال له يا قليل الايمان لماذا شككت. (مت  14 :  30 – 31)</a:t>
            </a:r>
          </a:p>
          <a:p>
            <a:pPr algn="ctr"/>
            <a:r>
              <a:rPr lang="en-US" sz="2800" b="1" dirty="0">
                <a:solidFill>
                  <a:schemeClr val="bg1"/>
                </a:solidFill>
              </a:rPr>
              <a:t>But when he saw that the wind [was] boisterous, he was afraid; and beginning to sink he cried out, saying, "Lord, save me!". And immediately Jesus stretched out [His] hand and caught him, and said to him, "O you of little faith, why did you doubt?". (Mat  14 :  30 – 31)</a:t>
            </a:r>
            <a:endParaRPr lang="ar-EG" sz="2800" b="1" dirty="0">
              <a:solidFill>
                <a:schemeClr val="bg1"/>
              </a:solidFill>
            </a:endParaRPr>
          </a:p>
        </p:txBody>
      </p:sp>
      <p:sp>
        <p:nvSpPr>
          <p:cNvPr id="5" name="AutoShape 3">
            <a:extLst>
              <a:ext uri="{FF2B5EF4-FFF2-40B4-BE49-F238E27FC236}">
                <a16:creationId xmlns:a16="http://schemas.microsoft.com/office/drawing/2014/main" xmlns="" id="{BDFFB5C9-4084-43AC-AA60-F1370062C40E}"/>
              </a:ext>
            </a:extLst>
          </p:cNvPr>
          <p:cNvSpPr>
            <a:spLocks noChangeArrowheads="1"/>
          </p:cNvSpPr>
          <p:nvPr/>
        </p:nvSpPr>
        <p:spPr bwMode="auto">
          <a:xfrm>
            <a:off x="898813" y="248611"/>
            <a:ext cx="4566635" cy="1200329"/>
          </a:xfrm>
          <a:prstGeom prst="rect">
            <a:avLst/>
          </a:prstGeom>
          <a:gradFill>
            <a:gsLst>
              <a:gs pos="0">
                <a:srgbClr val="0070C0"/>
              </a:gs>
              <a:gs pos="74000">
                <a:schemeClr val="accent6">
                  <a:lumMod val="75000"/>
                </a:schemeClr>
              </a:gs>
              <a:gs pos="83000">
                <a:srgbClr val="003300"/>
              </a:gs>
              <a:gs pos="100000">
                <a:schemeClr val="accent6">
                  <a:lumMod val="50000"/>
                </a:schemeClr>
              </a:gs>
            </a:gsLst>
            <a:lin ang="5400000" scaled="1"/>
          </a:gradFill>
          <a:ln w="38100" algn="ctr">
            <a:solidFill>
              <a:srgbClr val="FFCC99"/>
            </a:solidFill>
            <a:round/>
            <a:headEnd/>
            <a:tailEnd/>
          </a:ln>
          <a:effectLst>
            <a:outerShdw dist="17961" dir="2700000" algn="ctr" rotWithShape="0">
              <a:srgbClr val="000000">
                <a:alpha val="29999"/>
              </a:srgbClr>
            </a:outerShdw>
          </a:effectLst>
        </p:spPr>
        <p:txBody>
          <a:bodyPr wrap="none" anchor="ctr">
            <a:spAutoFit/>
          </a:bodyPr>
          <a:lstStyle/>
          <a:p>
            <a:pPr algn="ctr" rtl="1">
              <a:spcBef>
                <a:spcPct val="0"/>
              </a:spcBef>
            </a:pPr>
            <a:r>
              <a:rPr lang="ar-EG" altLang="en-US" sz="3600" b="1" dirty="0">
                <a:solidFill>
                  <a:schemeClr val="bg1"/>
                </a:solidFill>
                <a:latin typeface="Times New Roman" panose="02020603050405020304" pitchFamily="18" charset="0"/>
                <a:cs typeface="Times New Roman" panose="02020603050405020304" pitchFamily="18" charset="0"/>
              </a:rPr>
              <a:t>الخوف من الغرق</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rtl="1">
              <a:spcBef>
                <a:spcPct val="0"/>
              </a:spcBef>
            </a:pPr>
            <a:r>
              <a:rPr lang="en-US" altLang="en-US" sz="3600" b="1" dirty="0">
                <a:solidFill>
                  <a:schemeClr val="bg1"/>
                </a:solidFill>
                <a:latin typeface="Times New Roman" panose="02020603050405020304" pitchFamily="18" charset="0"/>
                <a:cs typeface="Times New Roman" panose="02020603050405020304" pitchFamily="18" charset="0"/>
              </a:rPr>
              <a:t>The Fear of Drowning</a:t>
            </a:r>
            <a:endParaRPr lang="ar-EG" altLang="en-US"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386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Christ tells Peter to forgive seventy times seven.">
            <a:extLst>
              <a:ext uri="{FF2B5EF4-FFF2-40B4-BE49-F238E27FC236}">
                <a16:creationId xmlns:a16="http://schemas.microsoft.com/office/drawing/2014/main" xmlns="" id="{59007F29-51C2-4993-BABE-B06A7A3637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1" y="0"/>
            <a:ext cx="12181369"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3">
            <a:extLst>
              <a:ext uri="{FF2B5EF4-FFF2-40B4-BE49-F238E27FC236}">
                <a16:creationId xmlns:a16="http://schemas.microsoft.com/office/drawing/2014/main" xmlns="" id="{CD20A936-357D-4FF7-A291-B356CE2F6B15}"/>
              </a:ext>
            </a:extLst>
          </p:cNvPr>
          <p:cNvSpPr>
            <a:spLocks noChangeArrowheads="1"/>
          </p:cNvSpPr>
          <p:nvPr/>
        </p:nvSpPr>
        <p:spPr bwMode="auto">
          <a:xfrm>
            <a:off x="413012" y="171911"/>
            <a:ext cx="5402697" cy="1201739"/>
          </a:xfrm>
          <a:prstGeom prst="rect">
            <a:avLst/>
          </a:prstGeom>
          <a:solidFill>
            <a:srgbClr val="333300">
              <a:alpha val="64706"/>
            </a:srgbClr>
          </a:solidFill>
          <a:ln w="28575" algn="ctr">
            <a:solidFill>
              <a:srgbClr val="C9F0F9"/>
            </a:solidFill>
            <a:miter lim="800000"/>
            <a:headEnd/>
            <a:tailEnd/>
          </a:ln>
          <a:effectLst>
            <a:outerShdw blurRad="40000" dist="17961" dir="2700000" algn="ctr" rotWithShape="0">
              <a:srgbClr val="000000">
                <a:alpha val="50000"/>
              </a:srgbClr>
            </a:outerShdw>
          </a:effectLst>
        </p:spPr>
        <p:txBody>
          <a:bodyPr wrap="none">
            <a:spAutoFit/>
          </a:bodyPr>
          <a:lstStyle/>
          <a:p>
            <a:pPr algn="ctr" rtl="1" eaLnBrk="1" hangingPunct="1">
              <a:lnSpc>
                <a:spcPct val="110000"/>
              </a:lnSpc>
              <a:spcBef>
                <a:spcPct val="0"/>
              </a:spcBef>
              <a:buFontTx/>
              <a:buNone/>
            </a:pPr>
            <a:r>
              <a:rPr lang="ar-EG" altLang="en-US" sz="3400" b="1" dirty="0">
                <a:solidFill>
                  <a:schemeClr val="bg1"/>
                </a:solidFill>
                <a:latin typeface="Times New Roman" panose="02020603050405020304" pitchFamily="18" charset="0"/>
                <a:cs typeface="Times New Roman" panose="02020603050405020304" pitchFamily="18" charset="0"/>
              </a:rPr>
              <a:t>الخوف من المستقبل / الألم</a:t>
            </a:r>
            <a:endParaRPr lang="en-US" altLang="en-US" sz="3400" b="1" dirty="0">
              <a:solidFill>
                <a:schemeClr val="bg1"/>
              </a:solidFill>
              <a:latin typeface="Times New Roman" panose="02020603050405020304" pitchFamily="18" charset="0"/>
              <a:cs typeface="Times New Roman" panose="02020603050405020304" pitchFamily="18" charset="0"/>
            </a:endParaRPr>
          </a:p>
          <a:p>
            <a:pPr algn="ctr" rtl="1" eaLnBrk="1" hangingPunct="1">
              <a:lnSpc>
                <a:spcPct val="110000"/>
              </a:lnSpc>
              <a:spcBef>
                <a:spcPct val="0"/>
              </a:spcBef>
              <a:buFontTx/>
              <a:buNone/>
            </a:pPr>
            <a:r>
              <a:rPr lang="en-US" altLang="en-US" sz="3400" b="1" dirty="0">
                <a:solidFill>
                  <a:schemeClr val="bg1"/>
                </a:solidFill>
                <a:latin typeface="Times New Roman" panose="02020603050405020304" pitchFamily="18" charset="0"/>
                <a:cs typeface="Times New Roman" panose="02020603050405020304" pitchFamily="18" charset="0"/>
              </a:rPr>
              <a:t>The Fear of the Future/Pain</a:t>
            </a:r>
            <a:endParaRPr lang="ar-EG" altLang="en-US" sz="3400" b="1" dirty="0">
              <a:solidFill>
                <a:schemeClr val="bg1"/>
              </a:solidFill>
              <a:latin typeface="Times New Roman" panose="02020603050405020304" pitchFamily="18" charset="0"/>
              <a:cs typeface="Times New Roman" panose="02020603050405020304" pitchFamily="18" charset="0"/>
            </a:endParaRPr>
          </a:p>
        </p:txBody>
      </p:sp>
      <p:sp>
        <p:nvSpPr>
          <p:cNvPr id="8" name="Oval 3">
            <a:extLst>
              <a:ext uri="{FF2B5EF4-FFF2-40B4-BE49-F238E27FC236}">
                <a16:creationId xmlns:a16="http://schemas.microsoft.com/office/drawing/2014/main" xmlns="" id="{5BDA4832-E3E0-458A-B3CF-B904EA1119BE}"/>
              </a:ext>
            </a:extLst>
          </p:cNvPr>
          <p:cNvSpPr>
            <a:spLocks noChangeArrowheads="1"/>
          </p:cNvSpPr>
          <p:nvPr/>
        </p:nvSpPr>
        <p:spPr bwMode="auto">
          <a:xfrm>
            <a:off x="489098" y="3146659"/>
            <a:ext cx="11401446" cy="3539430"/>
          </a:xfrm>
          <a:prstGeom prst="rect">
            <a:avLst/>
          </a:prstGeom>
          <a:solidFill>
            <a:srgbClr val="003300">
              <a:alpha val="69803"/>
            </a:srgbClr>
          </a:solidFill>
          <a:ln w="19050" algn="ctr">
            <a:solidFill>
              <a:srgbClr val="FFFF99"/>
            </a:solidFill>
            <a:miter lim="800000"/>
            <a:headEnd/>
            <a:tailEnd/>
          </a:ln>
          <a:effectLst>
            <a:outerShdw dist="17961" dir="2700000" algn="ctr" rotWithShape="0">
              <a:srgbClr val="000000">
                <a:alpha val="50000"/>
              </a:srgbClr>
            </a:outerShdw>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EG" sz="2800" b="1" dirty="0">
                <a:solidFill>
                  <a:schemeClr val="bg1"/>
                </a:solidFill>
              </a:rPr>
              <a:t>من ذلك الوقت ابتدا يسوع يظهر لتلاميذه انه ينبغي ان يذهب الى اورشليم و يتالم كثيرا من الشيوخ و رؤساء الكهنة و الكتبة و يقتل و في اليوم الثالث يقوم. فاخذه بطرس اليه و ابتدا ينتهره قائلا حاشاك يا رب لا يكون لك هذا (مت  16 :  22)</a:t>
            </a:r>
          </a:p>
          <a:p>
            <a:pPr algn="ctr" rtl="1"/>
            <a:r>
              <a:rPr lang="en-US" sz="2800" b="1" dirty="0">
                <a:solidFill>
                  <a:schemeClr val="bg1"/>
                </a:solidFill>
              </a:rPr>
              <a:t>From that time Jesus began to show to His disciples that He must go to Jerusalem, and suffer many things from the elders and chief priests and scribes, and be killed, and be raised the third day. Then Peter took Him aside and began to rebuke Him, saying, "Far be it from You, Lord; this shall not happen to You!" (Mat  16 :  22)</a:t>
            </a:r>
          </a:p>
        </p:txBody>
      </p:sp>
    </p:spTree>
    <p:extLst>
      <p:ext uri="{BB962C8B-B14F-4D97-AF65-F5344CB8AC3E}">
        <p14:creationId xmlns:p14="http://schemas.microsoft.com/office/powerpoint/2010/main" val="32533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Woman in Gray Blouse Sitting">
            <a:extLst>
              <a:ext uri="{FF2B5EF4-FFF2-40B4-BE49-F238E27FC236}">
                <a16:creationId xmlns:a16="http://schemas.microsoft.com/office/drawing/2014/main" xmlns="" id="{05E0CB47-B527-473F-880D-68E3C360BC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81E3554E-1113-4444-B812-F0B15F6779CA}"/>
              </a:ext>
            </a:extLst>
          </p:cNvPr>
          <p:cNvSpPr>
            <a:spLocks noChangeArrowheads="1"/>
          </p:cNvSpPr>
          <p:nvPr/>
        </p:nvSpPr>
        <p:spPr bwMode="auto">
          <a:xfrm>
            <a:off x="952500" y="3237445"/>
            <a:ext cx="10415451" cy="1384995"/>
          </a:xfrm>
          <a:prstGeom prst="rect">
            <a:avLst/>
          </a:prstGeom>
          <a:solidFill>
            <a:srgbClr val="7A0000">
              <a:alpha val="69803"/>
            </a:srgbClr>
          </a:solidFill>
          <a:ln w="19050" algn="ctr">
            <a:solidFill>
              <a:srgbClr val="FFFF99"/>
            </a:solidFill>
            <a:miter lim="800000"/>
            <a:headEnd/>
            <a:tailEnd/>
          </a:ln>
          <a:effectLst>
            <a:outerShdw dist="17961" dir="2700000" algn="ctr" rotWithShape="0">
              <a:srgbClr val="000000">
                <a:alpha val="50000"/>
              </a:srgbClr>
            </a:outerShdw>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EG" altLang="en-US" sz="2800" b="1" dirty="0">
                <a:solidFill>
                  <a:schemeClr val="bg1"/>
                </a:solidFill>
              </a:rPr>
              <a:t>الخوف من غياب القائد ؟! أو تغير النظام ؟!</a:t>
            </a:r>
            <a:endParaRPr lang="en-US" altLang="en-US" sz="2800" b="1" dirty="0">
              <a:solidFill>
                <a:schemeClr val="bg1"/>
              </a:solidFill>
            </a:endParaRPr>
          </a:p>
          <a:p>
            <a:pPr algn="ctr" rtl="1"/>
            <a:r>
              <a:rPr lang="en-US" altLang="en-US" sz="2800" b="1" dirty="0">
                <a:solidFill>
                  <a:schemeClr val="bg1"/>
                </a:solidFill>
              </a:rPr>
              <a:t>Fear of the absence of the leader?! Or of the change of the system?!</a:t>
            </a:r>
          </a:p>
        </p:txBody>
      </p:sp>
      <p:sp>
        <p:nvSpPr>
          <p:cNvPr id="10" name="Rectangle 9">
            <a:extLst>
              <a:ext uri="{FF2B5EF4-FFF2-40B4-BE49-F238E27FC236}">
                <a16:creationId xmlns:a16="http://schemas.microsoft.com/office/drawing/2014/main" xmlns="" id="{892DC1F7-C344-47E6-B8DC-445D5EE101D6}"/>
              </a:ext>
            </a:extLst>
          </p:cNvPr>
          <p:cNvSpPr>
            <a:spLocks noChangeArrowheads="1"/>
          </p:cNvSpPr>
          <p:nvPr/>
        </p:nvSpPr>
        <p:spPr bwMode="auto">
          <a:xfrm>
            <a:off x="888274" y="4692430"/>
            <a:ext cx="10415451" cy="954107"/>
          </a:xfrm>
          <a:prstGeom prst="rect">
            <a:avLst/>
          </a:prstGeom>
          <a:solidFill>
            <a:srgbClr val="7A0000">
              <a:alpha val="69803"/>
            </a:srgbClr>
          </a:solidFill>
          <a:ln w="19050" algn="ctr">
            <a:solidFill>
              <a:srgbClr val="FFFF99"/>
            </a:solidFill>
            <a:miter lim="800000"/>
            <a:headEnd/>
            <a:tailEnd/>
          </a:ln>
          <a:effectLst>
            <a:outerShdw dist="17961" dir="2700000" algn="ctr" rotWithShape="0">
              <a:srgbClr val="000000">
                <a:alpha val="50000"/>
              </a:srgbClr>
            </a:outerShdw>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EG" altLang="en-US" sz="2800" b="1" dirty="0">
                <a:solidFill>
                  <a:schemeClr val="bg1"/>
                </a:solidFill>
              </a:rPr>
              <a:t>ليه لازم التعب والتجارب ؟</a:t>
            </a:r>
            <a:endParaRPr lang="en-US" altLang="en-US" sz="2800" b="1" dirty="0">
              <a:solidFill>
                <a:schemeClr val="bg1"/>
              </a:solidFill>
            </a:endParaRPr>
          </a:p>
          <a:p>
            <a:pPr algn="ctr" rtl="1"/>
            <a:r>
              <a:rPr lang="en-US" altLang="en-US" sz="2800" b="1" dirty="0">
                <a:solidFill>
                  <a:schemeClr val="bg1"/>
                </a:solidFill>
              </a:rPr>
              <a:t>Why is it necessary to be tired and tested?</a:t>
            </a:r>
            <a:endParaRPr lang="ar-EG" altLang="en-US" sz="2800" b="1" dirty="0">
              <a:solidFill>
                <a:schemeClr val="bg1"/>
              </a:solidFill>
            </a:endParaRPr>
          </a:p>
        </p:txBody>
      </p:sp>
      <p:sp>
        <p:nvSpPr>
          <p:cNvPr id="13" name="Rectangle 12">
            <a:extLst>
              <a:ext uri="{FF2B5EF4-FFF2-40B4-BE49-F238E27FC236}">
                <a16:creationId xmlns:a16="http://schemas.microsoft.com/office/drawing/2014/main" xmlns="" id="{86AA6805-0A06-4E3A-B7D5-5210358CBDB0}"/>
              </a:ext>
            </a:extLst>
          </p:cNvPr>
          <p:cNvSpPr>
            <a:spLocks noChangeArrowheads="1"/>
          </p:cNvSpPr>
          <p:nvPr/>
        </p:nvSpPr>
        <p:spPr bwMode="auto">
          <a:xfrm>
            <a:off x="2518258" y="5716527"/>
            <a:ext cx="6407799" cy="954107"/>
          </a:xfrm>
          <a:prstGeom prst="rect">
            <a:avLst/>
          </a:prstGeom>
          <a:solidFill>
            <a:srgbClr val="7A0000">
              <a:alpha val="69803"/>
            </a:srgbClr>
          </a:solidFill>
          <a:ln w="19050" algn="ctr">
            <a:solidFill>
              <a:srgbClr val="FFFF99"/>
            </a:solidFill>
            <a:miter lim="800000"/>
            <a:headEnd/>
            <a:tailEnd/>
          </a:ln>
          <a:effectLst>
            <a:outerShdw dist="17961" dir="2700000" algn="ctr" rotWithShape="0">
              <a:srgbClr val="000000">
                <a:alpha val="50000"/>
              </a:srgbClr>
            </a:outerShdw>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EG" altLang="en-US" sz="2800" b="1" dirty="0">
                <a:solidFill>
                  <a:schemeClr val="bg1"/>
                </a:solidFill>
              </a:rPr>
              <a:t>مش هعرف أطرد الخوف ؟!</a:t>
            </a:r>
            <a:endParaRPr lang="en-US" altLang="en-US" sz="2800" b="1" dirty="0">
              <a:solidFill>
                <a:schemeClr val="bg1"/>
              </a:solidFill>
            </a:endParaRPr>
          </a:p>
          <a:p>
            <a:pPr algn="ctr" rtl="1"/>
            <a:r>
              <a:rPr lang="en-US" altLang="en-US" sz="2800" b="1" dirty="0">
                <a:solidFill>
                  <a:schemeClr val="bg1"/>
                </a:solidFill>
              </a:rPr>
              <a:t>I will not be able to get rid of fear?!</a:t>
            </a:r>
          </a:p>
        </p:txBody>
      </p:sp>
      <p:sp>
        <p:nvSpPr>
          <p:cNvPr id="8" name="AutoShape 3">
            <a:extLst>
              <a:ext uri="{FF2B5EF4-FFF2-40B4-BE49-F238E27FC236}">
                <a16:creationId xmlns:a16="http://schemas.microsoft.com/office/drawing/2014/main" xmlns="" id="{A23919B2-1367-45BE-BCF2-7A990D4EBF46}"/>
              </a:ext>
            </a:extLst>
          </p:cNvPr>
          <p:cNvSpPr>
            <a:spLocks noChangeArrowheads="1"/>
          </p:cNvSpPr>
          <p:nvPr/>
        </p:nvSpPr>
        <p:spPr bwMode="auto">
          <a:xfrm>
            <a:off x="413012" y="171911"/>
            <a:ext cx="5402697" cy="1201739"/>
          </a:xfrm>
          <a:prstGeom prst="rect">
            <a:avLst/>
          </a:prstGeom>
          <a:solidFill>
            <a:srgbClr val="333300">
              <a:alpha val="64706"/>
            </a:srgbClr>
          </a:solidFill>
          <a:ln w="28575" algn="ctr">
            <a:solidFill>
              <a:srgbClr val="C9F0F9"/>
            </a:solidFill>
            <a:miter lim="800000"/>
            <a:headEnd/>
            <a:tailEnd/>
          </a:ln>
          <a:effectLst>
            <a:outerShdw blurRad="40000" dist="17961" dir="2700000" algn="ctr" rotWithShape="0">
              <a:srgbClr val="000000">
                <a:alpha val="50000"/>
              </a:srgbClr>
            </a:outerShdw>
          </a:effectLst>
        </p:spPr>
        <p:txBody>
          <a:bodyPr wrap="none">
            <a:spAutoFit/>
          </a:bodyPr>
          <a:lstStyle/>
          <a:p>
            <a:pPr algn="ctr" rtl="1" eaLnBrk="1" hangingPunct="1">
              <a:lnSpc>
                <a:spcPct val="110000"/>
              </a:lnSpc>
              <a:spcBef>
                <a:spcPct val="0"/>
              </a:spcBef>
              <a:buFontTx/>
              <a:buNone/>
            </a:pPr>
            <a:r>
              <a:rPr lang="ar-EG" altLang="en-US" sz="3400" b="1" dirty="0">
                <a:solidFill>
                  <a:schemeClr val="bg1"/>
                </a:solidFill>
                <a:latin typeface="Times New Roman" panose="02020603050405020304" pitchFamily="18" charset="0"/>
                <a:cs typeface="Times New Roman" panose="02020603050405020304" pitchFamily="18" charset="0"/>
              </a:rPr>
              <a:t>الخوف من المستقبل / الألم</a:t>
            </a:r>
            <a:endParaRPr lang="en-US" altLang="en-US" sz="3400" b="1" dirty="0">
              <a:solidFill>
                <a:schemeClr val="bg1"/>
              </a:solidFill>
              <a:latin typeface="Times New Roman" panose="02020603050405020304" pitchFamily="18" charset="0"/>
              <a:cs typeface="Times New Roman" panose="02020603050405020304" pitchFamily="18" charset="0"/>
            </a:endParaRPr>
          </a:p>
          <a:p>
            <a:pPr algn="ctr" rtl="1" eaLnBrk="1" hangingPunct="1">
              <a:lnSpc>
                <a:spcPct val="110000"/>
              </a:lnSpc>
              <a:spcBef>
                <a:spcPct val="0"/>
              </a:spcBef>
              <a:buFontTx/>
              <a:buNone/>
            </a:pPr>
            <a:r>
              <a:rPr lang="en-US" altLang="en-US" sz="3400" b="1" dirty="0">
                <a:solidFill>
                  <a:schemeClr val="bg1"/>
                </a:solidFill>
                <a:latin typeface="Times New Roman" panose="02020603050405020304" pitchFamily="18" charset="0"/>
                <a:cs typeface="Times New Roman" panose="02020603050405020304" pitchFamily="18" charset="0"/>
              </a:rPr>
              <a:t>The Fear of the Future/Pain</a:t>
            </a:r>
            <a:endParaRPr lang="ar-EG" altLang="en-US" sz="3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015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10" grpId="0" animBg="1" autoUpdateAnimBg="0"/>
      <p:bldP spid="13"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Whosoever Will Lose His Life for My Sake Shall Find It | Latter–day Saints  Channel">
            <a:extLst>
              <a:ext uri="{FF2B5EF4-FFF2-40B4-BE49-F238E27FC236}">
                <a16:creationId xmlns:a16="http://schemas.microsoft.com/office/drawing/2014/main" xmlns="" id="{B2E17393-7E1B-4B40-BC98-82945A5B5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5"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Oval 3">
            <a:extLst>
              <a:ext uri="{FF2B5EF4-FFF2-40B4-BE49-F238E27FC236}">
                <a16:creationId xmlns:a16="http://schemas.microsoft.com/office/drawing/2014/main" xmlns="" id="{5BDA4832-E3E0-458A-B3CF-B904EA1119BE}"/>
              </a:ext>
            </a:extLst>
          </p:cNvPr>
          <p:cNvSpPr>
            <a:spLocks noChangeArrowheads="1"/>
          </p:cNvSpPr>
          <p:nvPr/>
        </p:nvSpPr>
        <p:spPr bwMode="auto">
          <a:xfrm>
            <a:off x="519138" y="4131544"/>
            <a:ext cx="11146033" cy="2554545"/>
          </a:xfrm>
          <a:prstGeom prst="rect">
            <a:avLst/>
          </a:prstGeom>
          <a:solidFill>
            <a:srgbClr val="003300">
              <a:alpha val="69803"/>
            </a:srgbClr>
          </a:solidFill>
          <a:ln w="19050" algn="ctr">
            <a:solidFill>
              <a:srgbClr val="FFFF99"/>
            </a:solidFill>
            <a:miter lim="800000"/>
            <a:headEnd/>
            <a:tailEnd/>
          </a:ln>
          <a:effectLst>
            <a:outerShdw dist="17961" dir="2700000" algn="ctr" rotWithShape="0">
              <a:srgbClr val="000000">
                <a:alpha val="50000"/>
              </a:srgbClr>
            </a:outerShdw>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EG" sz="3200" b="1" dirty="0">
                <a:solidFill>
                  <a:schemeClr val="bg1"/>
                </a:solidFill>
              </a:rPr>
              <a:t> فالتفت و قال لبطرس اذهب عني يا شيطان انت معثرة لي لانك لا تهتم بما لله لكن بما للناس (مت  16 :  23)</a:t>
            </a:r>
          </a:p>
          <a:p>
            <a:pPr algn="ctr"/>
            <a:r>
              <a:rPr lang="en-US" sz="3200" b="1" dirty="0">
                <a:solidFill>
                  <a:schemeClr val="bg1"/>
                </a:solidFill>
              </a:rPr>
              <a:t>But He turned and said to Peter, "Get behind Me, Satan! You are an offense to Me, for you are not mindful of the things of God, but the things of men".</a:t>
            </a:r>
            <a:r>
              <a:rPr lang="ar-EG" sz="3200" b="1" dirty="0">
                <a:solidFill>
                  <a:schemeClr val="bg1"/>
                </a:solidFill>
              </a:rPr>
              <a:t> </a:t>
            </a:r>
            <a:r>
              <a:rPr lang="en-US" sz="3200" b="1" dirty="0">
                <a:solidFill>
                  <a:schemeClr val="bg1"/>
                </a:solidFill>
              </a:rPr>
              <a:t>(Mat  16 :  23)</a:t>
            </a:r>
          </a:p>
        </p:txBody>
      </p:sp>
      <p:sp>
        <p:nvSpPr>
          <p:cNvPr id="5" name="AutoShape 3">
            <a:extLst>
              <a:ext uri="{FF2B5EF4-FFF2-40B4-BE49-F238E27FC236}">
                <a16:creationId xmlns:a16="http://schemas.microsoft.com/office/drawing/2014/main" xmlns="" id="{9B601F6B-DF22-42F2-912D-912B244A10B2}"/>
              </a:ext>
            </a:extLst>
          </p:cNvPr>
          <p:cNvSpPr>
            <a:spLocks noChangeArrowheads="1"/>
          </p:cNvSpPr>
          <p:nvPr/>
        </p:nvSpPr>
        <p:spPr bwMode="auto">
          <a:xfrm>
            <a:off x="413012" y="171911"/>
            <a:ext cx="5402697" cy="1201739"/>
          </a:xfrm>
          <a:prstGeom prst="rect">
            <a:avLst/>
          </a:prstGeom>
          <a:solidFill>
            <a:srgbClr val="333300">
              <a:alpha val="64706"/>
            </a:srgbClr>
          </a:solidFill>
          <a:ln w="28575" algn="ctr">
            <a:solidFill>
              <a:srgbClr val="C9F0F9"/>
            </a:solidFill>
            <a:miter lim="800000"/>
            <a:headEnd/>
            <a:tailEnd/>
          </a:ln>
          <a:effectLst>
            <a:outerShdw blurRad="40000" dist="17961" dir="2700000" algn="ctr" rotWithShape="0">
              <a:srgbClr val="000000">
                <a:alpha val="50000"/>
              </a:srgbClr>
            </a:outerShdw>
          </a:effectLst>
        </p:spPr>
        <p:txBody>
          <a:bodyPr wrap="none">
            <a:spAutoFit/>
          </a:bodyPr>
          <a:lstStyle/>
          <a:p>
            <a:pPr algn="ctr" rtl="1" eaLnBrk="1" hangingPunct="1">
              <a:lnSpc>
                <a:spcPct val="110000"/>
              </a:lnSpc>
              <a:spcBef>
                <a:spcPct val="0"/>
              </a:spcBef>
              <a:buFontTx/>
              <a:buNone/>
            </a:pPr>
            <a:r>
              <a:rPr lang="ar-EG" altLang="en-US" sz="3400" b="1" dirty="0">
                <a:solidFill>
                  <a:schemeClr val="bg1"/>
                </a:solidFill>
                <a:latin typeface="Times New Roman" panose="02020603050405020304" pitchFamily="18" charset="0"/>
                <a:cs typeface="Times New Roman" panose="02020603050405020304" pitchFamily="18" charset="0"/>
              </a:rPr>
              <a:t>الخوف من المستقبل / الألم</a:t>
            </a:r>
            <a:endParaRPr lang="en-US" altLang="en-US" sz="3400" b="1" dirty="0">
              <a:solidFill>
                <a:schemeClr val="bg1"/>
              </a:solidFill>
              <a:latin typeface="Times New Roman" panose="02020603050405020304" pitchFamily="18" charset="0"/>
              <a:cs typeface="Times New Roman" panose="02020603050405020304" pitchFamily="18" charset="0"/>
            </a:endParaRPr>
          </a:p>
          <a:p>
            <a:pPr algn="ctr" rtl="1" eaLnBrk="1" hangingPunct="1">
              <a:lnSpc>
                <a:spcPct val="110000"/>
              </a:lnSpc>
              <a:spcBef>
                <a:spcPct val="0"/>
              </a:spcBef>
              <a:buFontTx/>
              <a:buNone/>
            </a:pPr>
            <a:r>
              <a:rPr lang="en-US" altLang="en-US" sz="3400" b="1" dirty="0">
                <a:solidFill>
                  <a:schemeClr val="bg1"/>
                </a:solidFill>
                <a:latin typeface="Times New Roman" panose="02020603050405020304" pitchFamily="18" charset="0"/>
                <a:cs typeface="Times New Roman" panose="02020603050405020304" pitchFamily="18" charset="0"/>
              </a:rPr>
              <a:t>The Fear of the Future/Pain</a:t>
            </a:r>
            <a:endParaRPr lang="ar-EG" altLang="en-US" sz="3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497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115Jesus Foretells Peter&amp;#39;s Denial - The Ministry of Jesus">
            <a:extLst>
              <a:ext uri="{FF2B5EF4-FFF2-40B4-BE49-F238E27FC236}">
                <a16:creationId xmlns:a16="http://schemas.microsoft.com/office/drawing/2014/main" xmlns="" id="{A2612C76-B29F-4EF9-A2F2-D493735CA7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366"/>
            <a:ext cx="12192000" cy="6895365"/>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3">
            <a:extLst>
              <a:ext uri="{FF2B5EF4-FFF2-40B4-BE49-F238E27FC236}">
                <a16:creationId xmlns:a16="http://schemas.microsoft.com/office/drawing/2014/main" xmlns="" id="{DAD1CBA0-6970-4ABB-BBE9-FB20FFFC5614}"/>
              </a:ext>
            </a:extLst>
          </p:cNvPr>
          <p:cNvSpPr>
            <a:spLocks noChangeArrowheads="1"/>
          </p:cNvSpPr>
          <p:nvPr/>
        </p:nvSpPr>
        <p:spPr bwMode="auto">
          <a:xfrm>
            <a:off x="709263" y="210500"/>
            <a:ext cx="3972242" cy="1266950"/>
          </a:xfrm>
          <a:prstGeom prst="rect">
            <a:avLst/>
          </a:prstGeom>
          <a:solidFill>
            <a:srgbClr val="002060">
              <a:alpha val="64706"/>
            </a:srgbClr>
          </a:solidFill>
          <a:ln w="28575" algn="ctr">
            <a:solidFill>
              <a:srgbClr val="C9F0F9"/>
            </a:solidFill>
            <a:miter lim="800000"/>
            <a:headEnd/>
            <a:tailEnd/>
          </a:ln>
          <a:effectLst>
            <a:outerShdw blurRad="40000" dist="17961" dir="2700000" algn="ctr" rotWithShape="0">
              <a:srgbClr val="000000">
                <a:alpha val="50000"/>
              </a:srgbClr>
            </a:outerShdw>
          </a:effectLst>
        </p:spPr>
        <p:txBody>
          <a:bodyPr wrap="none">
            <a:spAutoFit/>
          </a:bodyPr>
          <a:lstStyle/>
          <a:p>
            <a:pPr algn="ctr" rtl="1" eaLnBrk="1" hangingPunct="1">
              <a:lnSpc>
                <a:spcPct val="110000"/>
              </a:lnSpc>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الخوف من الخطية</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rtl="1" eaLnBrk="1" hangingPunct="1">
              <a:lnSpc>
                <a:spcPct val="110000"/>
              </a:lnSpc>
              <a:spcBef>
                <a:spcPct val="0"/>
              </a:spcBef>
              <a:buFontTx/>
              <a:buNone/>
            </a:pPr>
            <a:r>
              <a:rPr lang="en-US" altLang="en-US" sz="3600" b="1" dirty="0">
                <a:solidFill>
                  <a:schemeClr val="bg1"/>
                </a:solidFill>
                <a:latin typeface="Times New Roman" panose="02020603050405020304" pitchFamily="18" charset="0"/>
                <a:cs typeface="Times New Roman" panose="02020603050405020304" pitchFamily="18" charset="0"/>
              </a:rPr>
              <a:t>The Fear of the Sin</a:t>
            </a:r>
            <a:endParaRPr lang="ar-EG" altLang="en-US" sz="3600" b="1" dirty="0">
              <a:solidFill>
                <a:schemeClr val="bg1"/>
              </a:solidFill>
              <a:latin typeface="Times New Roman" panose="02020603050405020304" pitchFamily="18" charset="0"/>
              <a:cs typeface="Times New Roman" panose="02020603050405020304" pitchFamily="18" charset="0"/>
            </a:endParaRPr>
          </a:p>
        </p:txBody>
      </p:sp>
      <p:sp>
        <p:nvSpPr>
          <p:cNvPr id="7" name="Oval 3">
            <a:extLst>
              <a:ext uri="{FF2B5EF4-FFF2-40B4-BE49-F238E27FC236}">
                <a16:creationId xmlns:a16="http://schemas.microsoft.com/office/drawing/2014/main" xmlns="" id="{2F896CB9-7854-4C5B-8639-888A0C0ADF3E}"/>
              </a:ext>
            </a:extLst>
          </p:cNvPr>
          <p:cNvSpPr>
            <a:spLocks noChangeArrowheads="1"/>
          </p:cNvSpPr>
          <p:nvPr/>
        </p:nvSpPr>
        <p:spPr bwMode="auto">
          <a:xfrm>
            <a:off x="709263" y="5411734"/>
            <a:ext cx="10831224" cy="1077218"/>
          </a:xfrm>
          <a:prstGeom prst="rect">
            <a:avLst/>
          </a:prstGeom>
          <a:solidFill>
            <a:schemeClr val="accent5">
              <a:lumMod val="75000"/>
              <a:alpha val="69803"/>
            </a:schemeClr>
          </a:solidFill>
          <a:ln w="19050" algn="ctr">
            <a:solidFill>
              <a:srgbClr val="FFFF99"/>
            </a:solidFill>
            <a:miter lim="800000"/>
            <a:headEnd/>
            <a:tailEnd/>
          </a:ln>
          <a:effectLst>
            <a:outerShdw dist="17961" dir="2700000" algn="ctr" rotWithShape="0">
              <a:srgbClr val="000000">
                <a:alpha val="50000"/>
              </a:srgbClr>
            </a:outerShdw>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EG" sz="3200" b="1" dirty="0">
                <a:solidFill>
                  <a:schemeClr val="bg1"/>
                </a:solidFill>
              </a:rPr>
              <a:t>فخرج بطرس الى خارج و بكى بكاء مرا (لو  22 :  62)</a:t>
            </a:r>
          </a:p>
          <a:p>
            <a:pPr algn="ctr"/>
            <a:r>
              <a:rPr lang="en-US" sz="3200" b="1" dirty="0">
                <a:solidFill>
                  <a:schemeClr val="bg1"/>
                </a:solidFill>
              </a:rPr>
              <a:t>So Peter went out and wept bitterly (</a:t>
            </a:r>
            <a:r>
              <a:rPr lang="en-US" sz="3200" b="1" dirty="0" err="1">
                <a:solidFill>
                  <a:schemeClr val="bg1"/>
                </a:solidFill>
              </a:rPr>
              <a:t>Luk</a:t>
            </a:r>
            <a:r>
              <a:rPr lang="en-US" sz="3200" b="1" dirty="0">
                <a:solidFill>
                  <a:schemeClr val="bg1"/>
                </a:solidFill>
              </a:rPr>
              <a:t>  22 :  62)</a:t>
            </a:r>
          </a:p>
        </p:txBody>
      </p:sp>
    </p:spTree>
    <p:extLst>
      <p:ext uri="{BB962C8B-B14F-4D97-AF65-F5344CB8AC3E}">
        <p14:creationId xmlns:p14="http://schemas.microsoft.com/office/powerpoint/2010/main" val="46201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115Jesus Foretells Peter&amp;#39;s Denial - The Ministry of Jesus">
            <a:extLst>
              <a:ext uri="{FF2B5EF4-FFF2-40B4-BE49-F238E27FC236}">
                <a16:creationId xmlns:a16="http://schemas.microsoft.com/office/drawing/2014/main" xmlns="" id="{A2612C76-B29F-4EF9-A2F2-D493735CA7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366"/>
            <a:ext cx="12192000" cy="6895365"/>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3">
            <a:extLst>
              <a:ext uri="{FF2B5EF4-FFF2-40B4-BE49-F238E27FC236}">
                <a16:creationId xmlns:a16="http://schemas.microsoft.com/office/drawing/2014/main" xmlns="" id="{DAD1CBA0-6970-4ABB-BBE9-FB20FFFC5614}"/>
              </a:ext>
            </a:extLst>
          </p:cNvPr>
          <p:cNvSpPr>
            <a:spLocks noChangeArrowheads="1"/>
          </p:cNvSpPr>
          <p:nvPr/>
        </p:nvSpPr>
        <p:spPr bwMode="auto">
          <a:xfrm>
            <a:off x="709263" y="210500"/>
            <a:ext cx="3972242" cy="1266950"/>
          </a:xfrm>
          <a:prstGeom prst="rect">
            <a:avLst/>
          </a:prstGeom>
          <a:solidFill>
            <a:srgbClr val="002060">
              <a:alpha val="64706"/>
            </a:srgbClr>
          </a:solidFill>
          <a:ln w="28575" algn="ctr">
            <a:solidFill>
              <a:srgbClr val="C9F0F9"/>
            </a:solidFill>
            <a:miter lim="800000"/>
            <a:headEnd/>
            <a:tailEnd/>
          </a:ln>
          <a:effectLst>
            <a:outerShdw blurRad="40000" dist="17961" dir="2700000" algn="ctr" rotWithShape="0">
              <a:srgbClr val="000000">
                <a:alpha val="50000"/>
              </a:srgbClr>
            </a:outerShdw>
          </a:effectLst>
        </p:spPr>
        <p:txBody>
          <a:bodyPr wrap="none">
            <a:spAutoFit/>
          </a:bodyPr>
          <a:lstStyle/>
          <a:p>
            <a:pPr algn="ctr" rtl="1" eaLnBrk="1" hangingPunct="1">
              <a:lnSpc>
                <a:spcPct val="110000"/>
              </a:lnSpc>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الخوف من الخطية</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rtl="1" eaLnBrk="1" hangingPunct="1">
              <a:lnSpc>
                <a:spcPct val="110000"/>
              </a:lnSpc>
              <a:spcBef>
                <a:spcPct val="0"/>
              </a:spcBef>
              <a:buFontTx/>
              <a:buNone/>
            </a:pPr>
            <a:r>
              <a:rPr lang="en-US" altLang="en-US" sz="3600" b="1" dirty="0">
                <a:solidFill>
                  <a:schemeClr val="bg1"/>
                </a:solidFill>
                <a:latin typeface="Times New Roman" panose="02020603050405020304" pitchFamily="18" charset="0"/>
                <a:cs typeface="Times New Roman" panose="02020603050405020304" pitchFamily="18" charset="0"/>
              </a:rPr>
              <a:t>The Fear of the Sin</a:t>
            </a:r>
            <a:endParaRPr lang="ar-EG" altLang="en-US" sz="3600" b="1" dirty="0">
              <a:solidFill>
                <a:schemeClr val="bg1"/>
              </a:solidFill>
              <a:latin typeface="Times New Roman" panose="02020603050405020304" pitchFamily="18" charset="0"/>
              <a:cs typeface="Times New Roman" panose="02020603050405020304" pitchFamily="18" charset="0"/>
            </a:endParaRPr>
          </a:p>
        </p:txBody>
      </p:sp>
      <p:sp>
        <p:nvSpPr>
          <p:cNvPr id="9" name="Oval 3">
            <a:extLst>
              <a:ext uri="{FF2B5EF4-FFF2-40B4-BE49-F238E27FC236}">
                <a16:creationId xmlns:a16="http://schemas.microsoft.com/office/drawing/2014/main" xmlns="" id="{EBBFDD5B-90F3-4AE7-9EB4-AA229AAEB054}"/>
              </a:ext>
            </a:extLst>
          </p:cNvPr>
          <p:cNvSpPr>
            <a:spLocks noChangeArrowheads="1"/>
          </p:cNvSpPr>
          <p:nvPr/>
        </p:nvSpPr>
        <p:spPr bwMode="auto">
          <a:xfrm>
            <a:off x="680387" y="3600512"/>
            <a:ext cx="10831224" cy="3046988"/>
          </a:xfrm>
          <a:prstGeom prst="rect">
            <a:avLst/>
          </a:prstGeom>
          <a:solidFill>
            <a:schemeClr val="accent5">
              <a:lumMod val="75000"/>
              <a:alpha val="69803"/>
            </a:schemeClr>
          </a:solidFill>
          <a:ln w="19050" algn="ctr">
            <a:solidFill>
              <a:srgbClr val="FFFF99"/>
            </a:solidFill>
            <a:miter lim="800000"/>
            <a:headEnd/>
            <a:tailEnd/>
          </a:ln>
          <a:effectLst>
            <a:outerShdw dist="17961" dir="2700000" algn="ctr" rotWithShape="0">
              <a:srgbClr val="000000">
                <a:alpha val="50000"/>
              </a:srgbClr>
            </a:outerShdw>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EG" sz="3200" b="1" dirty="0">
                <a:solidFill>
                  <a:schemeClr val="bg1"/>
                </a:solidFill>
              </a:rPr>
              <a:t>قال لهم سمعان بطرس انا اذهب لاتصيد قالوا له نذهب نحن ايضا معك فخرجوا و دخلوا السفينة للوقت و في تلك الليلة لم يمسكوا شيئا (يو  21 :  3)</a:t>
            </a:r>
          </a:p>
          <a:p>
            <a:pPr algn="ctr"/>
            <a:r>
              <a:rPr lang="en-US" sz="3200" b="1" dirty="0">
                <a:solidFill>
                  <a:schemeClr val="bg1"/>
                </a:solidFill>
              </a:rPr>
              <a:t>Simon Peter said to them, "I am going fishing" They said to him, "We are going with you also" They went out and immediately got into the boat, and that night they caught nothing (Joh  21 :  3)</a:t>
            </a:r>
          </a:p>
        </p:txBody>
      </p:sp>
    </p:spTree>
    <p:extLst>
      <p:ext uri="{BB962C8B-B14F-4D97-AF65-F5344CB8AC3E}">
        <p14:creationId xmlns:p14="http://schemas.microsoft.com/office/powerpoint/2010/main" val="298738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Unrecognizable young upset female millennial with dark hair in stylish sweater covering face with hand while siting on chair at home">
            <a:extLst>
              <a:ext uri="{FF2B5EF4-FFF2-40B4-BE49-F238E27FC236}">
                <a16:creationId xmlns:a16="http://schemas.microsoft.com/office/drawing/2014/main" xmlns="" id="{7877A2E6-E5EA-49C5-A793-2381158AE6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81E3554E-1113-4444-B812-F0B15F6779CA}"/>
              </a:ext>
            </a:extLst>
          </p:cNvPr>
          <p:cNvSpPr>
            <a:spLocks noChangeArrowheads="1"/>
          </p:cNvSpPr>
          <p:nvPr/>
        </p:nvSpPr>
        <p:spPr bwMode="auto">
          <a:xfrm>
            <a:off x="153906" y="3655347"/>
            <a:ext cx="7322199" cy="954107"/>
          </a:xfrm>
          <a:prstGeom prst="rect">
            <a:avLst/>
          </a:prstGeom>
          <a:solidFill>
            <a:srgbClr val="7A0000">
              <a:alpha val="69803"/>
            </a:srgbClr>
          </a:solidFill>
          <a:ln w="19050" algn="ctr">
            <a:solidFill>
              <a:srgbClr val="FFFF99"/>
            </a:solidFill>
            <a:miter lim="800000"/>
            <a:headEnd/>
            <a:tailEnd/>
          </a:ln>
          <a:effectLst>
            <a:outerShdw dist="17961" dir="2700000" algn="ctr" rotWithShape="0">
              <a:srgbClr val="000000">
                <a:alpha val="50000"/>
              </a:srgbClr>
            </a:outerShdw>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EG" altLang="en-US" sz="2800" b="1" dirty="0">
                <a:solidFill>
                  <a:schemeClr val="bg1"/>
                </a:solidFill>
              </a:rPr>
              <a:t>أنا فشلت ؟ لازم أسيب الخدمة ؟</a:t>
            </a:r>
            <a:endParaRPr lang="en-US" altLang="en-US" sz="2800" b="1" dirty="0">
              <a:solidFill>
                <a:schemeClr val="bg1"/>
              </a:solidFill>
            </a:endParaRPr>
          </a:p>
          <a:p>
            <a:pPr algn="ctr" rtl="1"/>
            <a:r>
              <a:rPr lang="en-US" altLang="en-US" sz="2800" b="1" dirty="0">
                <a:solidFill>
                  <a:schemeClr val="bg1"/>
                </a:solidFill>
              </a:rPr>
              <a:t>I failed ? I need to quit the service?</a:t>
            </a:r>
          </a:p>
        </p:txBody>
      </p:sp>
      <p:sp>
        <p:nvSpPr>
          <p:cNvPr id="10" name="Rectangle 9">
            <a:extLst>
              <a:ext uri="{FF2B5EF4-FFF2-40B4-BE49-F238E27FC236}">
                <a16:creationId xmlns:a16="http://schemas.microsoft.com/office/drawing/2014/main" xmlns="" id="{892DC1F7-C344-47E6-B8DC-445D5EE101D6}"/>
              </a:ext>
            </a:extLst>
          </p:cNvPr>
          <p:cNvSpPr>
            <a:spLocks noChangeArrowheads="1"/>
          </p:cNvSpPr>
          <p:nvPr/>
        </p:nvSpPr>
        <p:spPr bwMode="auto">
          <a:xfrm>
            <a:off x="709263" y="4658046"/>
            <a:ext cx="10538312" cy="954107"/>
          </a:xfrm>
          <a:prstGeom prst="rect">
            <a:avLst/>
          </a:prstGeom>
          <a:solidFill>
            <a:srgbClr val="7A0000">
              <a:alpha val="69803"/>
            </a:srgbClr>
          </a:solidFill>
          <a:ln w="19050" algn="ctr">
            <a:solidFill>
              <a:srgbClr val="FFFF99"/>
            </a:solidFill>
            <a:miter lim="800000"/>
            <a:headEnd/>
            <a:tailEnd/>
          </a:ln>
          <a:effectLst>
            <a:outerShdw dist="17961" dir="2700000" algn="ctr" rotWithShape="0">
              <a:srgbClr val="000000">
                <a:alpha val="50000"/>
              </a:srgbClr>
            </a:outerShdw>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EG" altLang="en-US" sz="2800" b="1" dirty="0">
                <a:solidFill>
                  <a:schemeClr val="bg1"/>
                </a:solidFill>
              </a:rPr>
              <a:t>أنا مرفوض من ربنا وتلاميذه ومن نفسى ؟!</a:t>
            </a:r>
            <a:endParaRPr lang="en-US" altLang="en-US" sz="2800" b="1" dirty="0">
              <a:solidFill>
                <a:schemeClr val="bg1"/>
              </a:solidFill>
            </a:endParaRPr>
          </a:p>
          <a:p>
            <a:pPr algn="ctr" rtl="1"/>
            <a:r>
              <a:rPr lang="en-US" altLang="en-US" sz="2800" b="1" dirty="0">
                <a:solidFill>
                  <a:schemeClr val="bg1"/>
                </a:solidFill>
              </a:rPr>
              <a:t>I am rejected from God and His disciples and from myself?!</a:t>
            </a:r>
            <a:endParaRPr lang="ar-EG" altLang="en-US" sz="2800" b="1" dirty="0">
              <a:solidFill>
                <a:schemeClr val="bg1"/>
              </a:solidFill>
            </a:endParaRPr>
          </a:p>
        </p:txBody>
      </p:sp>
      <p:sp>
        <p:nvSpPr>
          <p:cNvPr id="13" name="Rectangle 12">
            <a:extLst>
              <a:ext uri="{FF2B5EF4-FFF2-40B4-BE49-F238E27FC236}">
                <a16:creationId xmlns:a16="http://schemas.microsoft.com/office/drawing/2014/main" xmlns="" id="{86AA6805-0A06-4E3A-B7D5-5210358CBDB0}"/>
              </a:ext>
            </a:extLst>
          </p:cNvPr>
          <p:cNvSpPr>
            <a:spLocks noChangeArrowheads="1"/>
          </p:cNvSpPr>
          <p:nvPr/>
        </p:nvSpPr>
        <p:spPr bwMode="auto">
          <a:xfrm>
            <a:off x="6177303" y="5660745"/>
            <a:ext cx="5826856" cy="954107"/>
          </a:xfrm>
          <a:prstGeom prst="rect">
            <a:avLst/>
          </a:prstGeom>
          <a:solidFill>
            <a:srgbClr val="7A0000">
              <a:alpha val="69803"/>
            </a:srgbClr>
          </a:solidFill>
          <a:ln w="19050" algn="ctr">
            <a:solidFill>
              <a:srgbClr val="FFFF99"/>
            </a:solidFill>
            <a:miter lim="800000"/>
            <a:headEnd/>
            <a:tailEnd/>
          </a:ln>
          <a:effectLst>
            <a:outerShdw dist="17961" dir="2700000" algn="ctr" rotWithShape="0">
              <a:srgbClr val="000000">
                <a:alpha val="50000"/>
              </a:srgbClr>
            </a:outerShdw>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EG" altLang="en-US" sz="2800" b="1" dirty="0">
                <a:solidFill>
                  <a:schemeClr val="bg1"/>
                </a:solidFill>
              </a:rPr>
              <a:t>الأحسن أشوف حاجة تانية</a:t>
            </a:r>
            <a:endParaRPr lang="en-US" altLang="en-US" sz="2800" b="1" dirty="0">
              <a:solidFill>
                <a:schemeClr val="bg1"/>
              </a:solidFill>
            </a:endParaRPr>
          </a:p>
          <a:p>
            <a:pPr algn="ctr" rtl="1"/>
            <a:r>
              <a:rPr lang="en-US" altLang="en-US" sz="2800" b="1" dirty="0">
                <a:solidFill>
                  <a:schemeClr val="bg1"/>
                </a:solidFill>
              </a:rPr>
              <a:t>It is better to see something else</a:t>
            </a:r>
            <a:r>
              <a:rPr lang="ar-EG" altLang="en-US" sz="2800" b="1" dirty="0">
                <a:solidFill>
                  <a:schemeClr val="bg1"/>
                </a:solidFill>
              </a:rPr>
              <a:t> </a:t>
            </a:r>
            <a:endParaRPr lang="en-US" altLang="en-US" sz="2800" b="1" dirty="0">
              <a:solidFill>
                <a:schemeClr val="bg1"/>
              </a:solidFill>
            </a:endParaRPr>
          </a:p>
        </p:txBody>
      </p:sp>
      <p:sp>
        <p:nvSpPr>
          <p:cNvPr id="9" name="AutoShape 3">
            <a:extLst>
              <a:ext uri="{FF2B5EF4-FFF2-40B4-BE49-F238E27FC236}">
                <a16:creationId xmlns:a16="http://schemas.microsoft.com/office/drawing/2014/main" xmlns="" id="{18DC21ED-76A7-43D8-95BE-F7CF351FB2E7}"/>
              </a:ext>
            </a:extLst>
          </p:cNvPr>
          <p:cNvSpPr>
            <a:spLocks noChangeArrowheads="1"/>
          </p:cNvSpPr>
          <p:nvPr/>
        </p:nvSpPr>
        <p:spPr bwMode="auto">
          <a:xfrm>
            <a:off x="709263" y="210500"/>
            <a:ext cx="3972242" cy="1266950"/>
          </a:xfrm>
          <a:prstGeom prst="rect">
            <a:avLst/>
          </a:prstGeom>
          <a:solidFill>
            <a:srgbClr val="002060">
              <a:alpha val="64706"/>
            </a:srgbClr>
          </a:solidFill>
          <a:ln w="28575" algn="ctr">
            <a:solidFill>
              <a:srgbClr val="C9F0F9"/>
            </a:solidFill>
            <a:miter lim="800000"/>
            <a:headEnd/>
            <a:tailEnd/>
          </a:ln>
          <a:effectLst>
            <a:outerShdw blurRad="40000" dist="17961" dir="2700000" algn="ctr" rotWithShape="0">
              <a:srgbClr val="000000">
                <a:alpha val="50000"/>
              </a:srgbClr>
            </a:outerShdw>
          </a:effectLst>
        </p:spPr>
        <p:txBody>
          <a:bodyPr wrap="none">
            <a:spAutoFit/>
          </a:bodyPr>
          <a:lstStyle/>
          <a:p>
            <a:pPr algn="ctr" rtl="1" eaLnBrk="1" hangingPunct="1">
              <a:lnSpc>
                <a:spcPct val="110000"/>
              </a:lnSpc>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الخوف من الخطية</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rtl="1" eaLnBrk="1" hangingPunct="1">
              <a:lnSpc>
                <a:spcPct val="110000"/>
              </a:lnSpc>
              <a:spcBef>
                <a:spcPct val="0"/>
              </a:spcBef>
              <a:buFontTx/>
              <a:buNone/>
            </a:pPr>
            <a:r>
              <a:rPr lang="en-US" altLang="en-US" sz="3600" b="1" dirty="0">
                <a:solidFill>
                  <a:schemeClr val="bg1"/>
                </a:solidFill>
                <a:latin typeface="Times New Roman" panose="02020603050405020304" pitchFamily="18" charset="0"/>
                <a:cs typeface="Times New Roman" panose="02020603050405020304" pitchFamily="18" charset="0"/>
              </a:rPr>
              <a:t>The Fear of the Sin</a:t>
            </a:r>
            <a:endParaRPr lang="ar-EG" altLang="en-US"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291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10" grpId="0" animBg="1" autoUpdateAnimBg="0"/>
      <p:bldP spid="13"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5301C74-A66A-437E-9E18-5C720AECE48F}"/>
              </a:ext>
            </a:extLst>
          </p:cNvPr>
          <p:cNvPicPr>
            <a:picLocks noChangeAspect="1"/>
          </p:cNvPicPr>
          <p:nvPr/>
        </p:nvPicPr>
        <p:blipFill rotWithShape="1">
          <a:blip r:embed="rId2">
            <a:extLst>
              <a:ext uri="{28A0092B-C50C-407E-A947-70E740481C1C}">
                <a14:useLocalDpi xmlns:a14="http://schemas.microsoft.com/office/drawing/2010/main" val="0"/>
              </a:ext>
            </a:extLst>
          </a:blip>
          <a:srcRect b="21585"/>
          <a:stretch/>
        </p:blipFill>
        <p:spPr>
          <a:xfrm>
            <a:off x="0" y="-68166"/>
            <a:ext cx="12192000" cy="6926165"/>
          </a:xfrm>
          <a:prstGeom prst="rect">
            <a:avLst/>
          </a:prstGeom>
        </p:spPr>
      </p:pic>
      <p:sp>
        <p:nvSpPr>
          <p:cNvPr id="5" name="AutoShape 3">
            <a:extLst>
              <a:ext uri="{FF2B5EF4-FFF2-40B4-BE49-F238E27FC236}">
                <a16:creationId xmlns:a16="http://schemas.microsoft.com/office/drawing/2014/main" xmlns="" id="{D8620BB5-3E3C-4763-A8F3-1D94E10774A5}"/>
              </a:ext>
            </a:extLst>
          </p:cNvPr>
          <p:cNvSpPr>
            <a:spLocks noChangeArrowheads="1"/>
          </p:cNvSpPr>
          <p:nvPr/>
        </p:nvSpPr>
        <p:spPr bwMode="auto">
          <a:xfrm>
            <a:off x="8697864" y="192568"/>
            <a:ext cx="2762296" cy="1266950"/>
          </a:xfrm>
          <a:prstGeom prst="rect">
            <a:avLst/>
          </a:prstGeom>
          <a:solidFill>
            <a:schemeClr val="accent5">
              <a:lumMod val="50000"/>
              <a:alpha val="64706"/>
            </a:schemeClr>
          </a:solidFill>
          <a:ln w="28575" algn="ctr">
            <a:solidFill>
              <a:srgbClr val="C9F0F9"/>
            </a:solidFill>
            <a:miter lim="800000"/>
            <a:headEnd/>
            <a:tailEnd/>
          </a:ln>
          <a:effectLst>
            <a:outerShdw blurRad="40000" dist="17961" dir="2700000" algn="ctr" rotWithShape="0">
              <a:srgbClr val="000000">
                <a:alpha val="50000"/>
              </a:srgbClr>
            </a:outerShdw>
          </a:effectLst>
        </p:spPr>
        <p:txBody>
          <a:bodyPr wrap="none">
            <a:spAutoFit/>
          </a:bodyPr>
          <a:lstStyle/>
          <a:p>
            <a:pPr algn="ctr" rtl="1" eaLnBrk="1" hangingPunct="1">
              <a:lnSpc>
                <a:spcPct val="110000"/>
              </a:lnSpc>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الخوف الطبيعي</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rtl="1" eaLnBrk="1" hangingPunct="1">
              <a:lnSpc>
                <a:spcPct val="110000"/>
              </a:lnSpc>
              <a:spcBef>
                <a:spcPct val="0"/>
              </a:spcBef>
              <a:buFontTx/>
              <a:buNone/>
            </a:pPr>
            <a:r>
              <a:rPr lang="en-US" altLang="en-US" sz="3600" b="1" dirty="0">
                <a:solidFill>
                  <a:schemeClr val="bg1"/>
                </a:solidFill>
                <a:latin typeface="Times New Roman" panose="02020603050405020304" pitchFamily="18" charset="0"/>
                <a:cs typeface="Times New Roman" panose="02020603050405020304" pitchFamily="18" charset="0"/>
              </a:rPr>
              <a:t>Natural Fear</a:t>
            </a:r>
            <a:endParaRPr lang="ar-EG" altLang="en-US" sz="3600" b="1" dirty="0">
              <a:solidFill>
                <a:schemeClr val="bg1"/>
              </a:solidFill>
              <a:latin typeface="Times New Roman" panose="02020603050405020304" pitchFamily="18" charset="0"/>
              <a:cs typeface="Times New Roman" panose="02020603050405020304" pitchFamily="18" charset="0"/>
            </a:endParaRPr>
          </a:p>
        </p:txBody>
      </p:sp>
      <p:sp>
        <p:nvSpPr>
          <p:cNvPr id="8" name="Oval 3">
            <a:extLst>
              <a:ext uri="{FF2B5EF4-FFF2-40B4-BE49-F238E27FC236}">
                <a16:creationId xmlns:a16="http://schemas.microsoft.com/office/drawing/2014/main" xmlns="" id="{3BE431A4-F20B-4986-B487-6A130A0A6C72}"/>
              </a:ext>
            </a:extLst>
          </p:cNvPr>
          <p:cNvSpPr>
            <a:spLocks noChangeArrowheads="1"/>
          </p:cNvSpPr>
          <p:nvPr/>
        </p:nvSpPr>
        <p:spPr bwMode="auto">
          <a:xfrm>
            <a:off x="387231" y="3940198"/>
            <a:ext cx="7226112" cy="2677656"/>
          </a:xfrm>
          <a:prstGeom prst="rect">
            <a:avLst/>
          </a:prstGeom>
          <a:solidFill>
            <a:schemeClr val="accent5">
              <a:lumMod val="75000"/>
              <a:alpha val="69803"/>
            </a:schemeClr>
          </a:solidFill>
          <a:ln w="19050" algn="ctr">
            <a:solidFill>
              <a:srgbClr val="FFFF99"/>
            </a:solidFill>
            <a:miter lim="800000"/>
            <a:headEnd/>
            <a:tailEnd/>
          </a:ln>
          <a:effectLst>
            <a:outerShdw dist="17961" dir="2700000" algn="ctr" rotWithShape="0">
              <a:srgbClr val="000000">
                <a:alpha val="50000"/>
              </a:srgbClr>
            </a:outerShdw>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EG" sz="2800" b="1" dirty="0">
                <a:solidFill>
                  <a:schemeClr val="bg1"/>
                </a:solidFill>
              </a:rPr>
              <a:t>فاجاب سمعان و قال له يا معلم قد تعبنا الليل كله و لم ناخذ شيئا و لكن على كلمتك القي الشبكة (لو  5 :  5)</a:t>
            </a:r>
          </a:p>
          <a:p>
            <a:pPr algn="ctr" rtl="1"/>
            <a:r>
              <a:rPr lang="en-US" sz="2800" b="1" dirty="0">
                <a:solidFill>
                  <a:schemeClr val="bg1"/>
                </a:solidFill>
              </a:rPr>
              <a:t>But Simon answered and said to Him, "Master, we have toiled all night and caught nothing; nevertheless at Your word I will let down the net" (</a:t>
            </a:r>
            <a:r>
              <a:rPr lang="en-US" sz="2800" b="1" dirty="0" err="1">
                <a:solidFill>
                  <a:schemeClr val="bg1"/>
                </a:solidFill>
              </a:rPr>
              <a:t>Luk</a:t>
            </a:r>
            <a:r>
              <a:rPr lang="en-US" sz="2800" b="1" dirty="0">
                <a:solidFill>
                  <a:schemeClr val="bg1"/>
                </a:solidFill>
              </a:rPr>
              <a:t>  5 :  5)</a:t>
            </a:r>
          </a:p>
        </p:txBody>
      </p:sp>
    </p:spTree>
    <p:extLst>
      <p:ext uri="{BB962C8B-B14F-4D97-AF65-F5344CB8AC3E}">
        <p14:creationId xmlns:p14="http://schemas.microsoft.com/office/powerpoint/2010/main" val="149699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Do you love The Lord? – Ken&amp;#39;s Devotions">
            <a:extLst>
              <a:ext uri="{FF2B5EF4-FFF2-40B4-BE49-F238E27FC236}">
                <a16:creationId xmlns:a16="http://schemas.microsoft.com/office/drawing/2014/main" xmlns="" id="{E8EB2C22-6928-41A6-9DCC-552B6C8B1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Oval 3">
            <a:extLst>
              <a:ext uri="{FF2B5EF4-FFF2-40B4-BE49-F238E27FC236}">
                <a16:creationId xmlns:a16="http://schemas.microsoft.com/office/drawing/2014/main" xmlns="" id="{2F896CB9-7854-4C5B-8639-888A0C0ADF3E}"/>
              </a:ext>
            </a:extLst>
          </p:cNvPr>
          <p:cNvSpPr>
            <a:spLocks noChangeArrowheads="1"/>
          </p:cNvSpPr>
          <p:nvPr/>
        </p:nvSpPr>
        <p:spPr bwMode="auto">
          <a:xfrm>
            <a:off x="540327" y="3600512"/>
            <a:ext cx="11111346" cy="3046988"/>
          </a:xfrm>
          <a:prstGeom prst="rect">
            <a:avLst/>
          </a:prstGeom>
          <a:solidFill>
            <a:srgbClr val="002060">
              <a:alpha val="69803"/>
            </a:srgbClr>
          </a:solidFill>
          <a:ln w="19050" algn="ctr">
            <a:solidFill>
              <a:srgbClr val="FFFF99"/>
            </a:solidFill>
            <a:miter lim="800000"/>
            <a:headEnd/>
            <a:tailEnd/>
          </a:ln>
          <a:effectLst>
            <a:outerShdw dist="17961" dir="2700000" algn="ctr" rotWithShape="0">
              <a:srgbClr val="000000">
                <a:alpha val="50000"/>
              </a:srgbClr>
            </a:outerShdw>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EG" sz="3200" b="1" dirty="0">
                <a:solidFill>
                  <a:schemeClr val="bg1"/>
                </a:solidFill>
              </a:rPr>
              <a:t>فبعدما تغدوا قال يسوع لسمعان بطرس يا سمعان بن يونا اتحبني اكثر من هؤلاء قال نعم يا رب انت تعلم اني احبك قال له ارع خرافي (يو  21 :  15)</a:t>
            </a:r>
          </a:p>
          <a:p>
            <a:pPr algn="ctr"/>
            <a:r>
              <a:rPr lang="en-US" sz="3200" b="1" dirty="0">
                <a:solidFill>
                  <a:schemeClr val="bg1"/>
                </a:solidFill>
              </a:rPr>
              <a:t>So when they had eaten breakfast, Jesus said to Simon Peter, "Simon, [son] of Jonah, do you love Me more than these?" He said to Him, "Yes, Lord; You know that I love You" He said to him, "Feed My lambs" (Joh  21 :  15)</a:t>
            </a:r>
          </a:p>
        </p:txBody>
      </p:sp>
      <p:sp>
        <p:nvSpPr>
          <p:cNvPr id="5" name="AutoShape 3">
            <a:extLst>
              <a:ext uri="{FF2B5EF4-FFF2-40B4-BE49-F238E27FC236}">
                <a16:creationId xmlns:a16="http://schemas.microsoft.com/office/drawing/2014/main" xmlns="" id="{169A2D36-B3D6-4F01-B58A-BED71592B05D}"/>
              </a:ext>
            </a:extLst>
          </p:cNvPr>
          <p:cNvSpPr>
            <a:spLocks noChangeArrowheads="1"/>
          </p:cNvSpPr>
          <p:nvPr/>
        </p:nvSpPr>
        <p:spPr bwMode="auto">
          <a:xfrm>
            <a:off x="709263" y="210500"/>
            <a:ext cx="3972242" cy="1266950"/>
          </a:xfrm>
          <a:prstGeom prst="rect">
            <a:avLst/>
          </a:prstGeom>
          <a:solidFill>
            <a:srgbClr val="002060">
              <a:alpha val="64706"/>
            </a:srgbClr>
          </a:solidFill>
          <a:ln w="28575" algn="ctr">
            <a:solidFill>
              <a:srgbClr val="C9F0F9"/>
            </a:solidFill>
            <a:miter lim="800000"/>
            <a:headEnd/>
            <a:tailEnd/>
          </a:ln>
          <a:effectLst>
            <a:outerShdw blurRad="40000" dist="17961" dir="2700000" algn="ctr" rotWithShape="0">
              <a:srgbClr val="000000">
                <a:alpha val="50000"/>
              </a:srgbClr>
            </a:outerShdw>
          </a:effectLst>
        </p:spPr>
        <p:txBody>
          <a:bodyPr wrap="none">
            <a:spAutoFit/>
          </a:bodyPr>
          <a:lstStyle/>
          <a:p>
            <a:pPr algn="ctr" rtl="1" eaLnBrk="1" hangingPunct="1">
              <a:lnSpc>
                <a:spcPct val="110000"/>
              </a:lnSpc>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الخوف من الخطية</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rtl="1" eaLnBrk="1" hangingPunct="1">
              <a:lnSpc>
                <a:spcPct val="110000"/>
              </a:lnSpc>
              <a:spcBef>
                <a:spcPct val="0"/>
              </a:spcBef>
              <a:buFontTx/>
              <a:buNone/>
            </a:pPr>
            <a:r>
              <a:rPr lang="en-US" altLang="en-US" sz="3600" b="1" dirty="0">
                <a:solidFill>
                  <a:schemeClr val="bg1"/>
                </a:solidFill>
                <a:latin typeface="Times New Roman" panose="02020603050405020304" pitchFamily="18" charset="0"/>
                <a:cs typeface="Times New Roman" panose="02020603050405020304" pitchFamily="18" charset="0"/>
              </a:rPr>
              <a:t>The Fear of the Sin</a:t>
            </a:r>
            <a:endParaRPr lang="ar-EG" altLang="en-US"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043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ilhouette of Woman With Fishing Pole Sitting on Bech">
            <a:extLst>
              <a:ext uri="{FF2B5EF4-FFF2-40B4-BE49-F238E27FC236}">
                <a16:creationId xmlns:a16="http://schemas.microsoft.com/office/drawing/2014/main" xmlns="" id="{264B8C69-FEF7-402B-B9C8-95DA70E365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3">
            <a:extLst>
              <a:ext uri="{FF2B5EF4-FFF2-40B4-BE49-F238E27FC236}">
                <a16:creationId xmlns:a16="http://schemas.microsoft.com/office/drawing/2014/main" xmlns="" id="{DAD1CBA0-6970-4ABB-BBE9-FB20FFFC5614}"/>
              </a:ext>
            </a:extLst>
          </p:cNvPr>
          <p:cNvSpPr>
            <a:spLocks noChangeArrowheads="1"/>
          </p:cNvSpPr>
          <p:nvPr/>
        </p:nvSpPr>
        <p:spPr bwMode="auto">
          <a:xfrm>
            <a:off x="2728624" y="84825"/>
            <a:ext cx="8247130" cy="1266950"/>
          </a:xfrm>
          <a:prstGeom prst="rect">
            <a:avLst/>
          </a:prstGeom>
          <a:solidFill>
            <a:srgbClr val="002060">
              <a:alpha val="64706"/>
            </a:srgbClr>
          </a:solidFill>
          <a:ln w="28575" algn="ctr">
            <a:solidFill>
              <a:srgbClr val="C9F0F9"/>
            </a:solidFill>
            <a:miter lim="800000"/>
            <a:headEnd/>
            <a:tailEnd/>
          </a:ln>
          <a:effectLst>
            <a:outerShdw blurRad="40000" dist="17961" dir="2700000" algn="ctr" rotWithShape="0">
              <a:srgbClr val="000000">
                <a:alpha val="50000"/>
              </a:srgbClr>
            </a:outerShdw>
          </a:effectLst>
        </p:spPr>
        <p:txBody>
          <a:bodyPr wrap="none">
            <a:spAutoFit/>
          </a:bodyPr>
          <a:lstStyle/>
          <a:p>
            <a:pPr algn="ctr" rtl="1" eaLnBrk="1" hangingPunct="1">
              <a:lnSpc>
                <a:spcPct val="110000"/>
              </a:lnSpc>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الخوف من الناس (الصديق المزمن)</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rtl="1" eaLnBrk="1" hangingPunct="1">
              <a:lnSpc>
                <a:spcPct val="110000"/>
              </a:lnSpc>
              <a:spcBef>
                <a:spcPct val="0"/>
              </a:spcBef>
              <a:buFontTx/>
              <a:buNone/>
            </a:pPr>
            <a:r>
              <a:rPr lang="en-US" altLang="en-US" sz="3600" b="1" dirty="0">
                <a:solidFill>
                  <a:schemeClr val="bg1"/>
                </a:solidFill>
                <a:latin typeface="Times New Roman" panose="02020603050405020304" pitchFamily="18" charset="0"/>
                <a:cs typeface="Times New Roman" panose="02020603050405020304" pitchFamily="18" charset="0"/>
              </a:rPr>
              <a:t>The Fear of people (The Chronic Friend)</a:t>
            </a:r>
            <a:endParaRPr lang="ar-EG" altLang="en-US" sz="3600" b="1" dirty="0">
              <a:solidFill>
                <a:schemeClr val="bg1"/>
              </a:solidFill>
              <a:latin typeface="Times New Roman" panose="02020603050405020304" pitchFamily="18" charset="0"/>
              <a:cs typeface="Times New Roman" panose="02020603050405020304" pitchFamily="18" charset="0"/>
            </a:endParaRPr>
          </a:p>
        </p:txBody>
      </p:sp>
      <p:sp>
        <p:nvSpPr>
          <p:cNvPr id="4" name="Cloud 3">
            <a:extLst>
              <a:ext uri="{FF2B5EF4-FFF2-40B4-BE49-F238E27FC236}">
                <a16:creationId xmlns:a16="http://schemas.microsoft.com/office/drawing/2014/main" xmlns="" id="{0E511DCE-1F3C-493B-84C4-0A2B57BEF3AC}"/>
              </a:ext>
            </a:extLst>
          </p:cNvPr>
          <p:cNvSpPr>
            <a:spLocks noChangeArrowheads="1"/>
          </p:cNvSpPr>
          <p:nvPr/>
        </p:nvSpPr>
        <p:spPr bwMode="auto">
          <a:xfrm>
            <a:off x="2388073" y="2077967"/>
            <a:ext cx="7835322" cy="1452384"/>
          </a:xfrm>
          <a:prstGeom prst="cloud">
            <a:avLst/>
          </a:prstGeom>
          <a:solidFill>
            <a:srgbClr val="7A0000">
              <a:alpha val="69803"/>
            </a:srgbClr>
          </a:solidFill>
          <a:ln w="19050" algn="ctr">
            <a:solidFill>
              <a:srgbClr val="FFFF99"/>
            </a:solidFill>
            <a:miter lim="800000"/>
            <a:headEnd/>
            <a:tailEnd/>
          </a:ln>
          <a:effectLst>
            <a:outerShdw dist="17961" dir="2700000" algn="ctr" rotWithShape="0">
              <a:srgbClr val="000000">
                <a:alpha val="50000"/>
              </a:srgbClr>
            </a:outerShdw>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EG" altLang="en-US" sz="2800" b="1" dirty="0">
                <a:solidFill>
                  <a:schemeClr val="bg1"/>
                </a:solidFill>
              </a:rPr>
              <a:t>خوف من الجارية</a:t>
            </a:r>
            <a:endParaRPr lang="en-US" altLang="en-US" sz="2800" b="1" dirty="0">
              <a:solidFill>
                <a:schemeClr val="bg1"/>
              </a:solidFill>
            </a:endParaRPr>
          </a:p>
          <a:p>
            <a:pPr algn="ctr" rtl="1"/>
            <a:r>
              <a:rPr lang="en-US" altLang="en-US" sz="2800" b="1" dirty="0">
                <a:solidFill>
                  <a:schemeClr val="bg1"/>
                </a:solidFill>
              </a:rPr>
              <a:t>The Fear of the Servant-girl</a:t>
            </a:r>
          </a:p>
        </p:txBody>
      </p:sp>
      <p:sp>
        <p:nvSpPr>
          <p:cNvPr id="5" name="Cloud 4">
            <a:extLst>
              <a:ext uri="{FF2B5EF4-FFF2-40B4-BE49-F238E27FC236}">
                <a16:creationId xmlns:a16="http://schemas.microsoft.com/office/drawing/2014/main" xmlns="" id="{C6B67A15-2E63-484E-9659-82CBC20BEE36}"/>
              </a:ext>
            </a:extLst>
          </p:cNvPr>
          <p:cNvSpPr>
            <a:spLocks noChangeArrowheads="1"/>
          </p:cNvSpPr>
          <p:nvPr/>
        </p:nvSpPr>
        <p:spPr bwMode="auto">
          <a:xfrm>
            <a:off x="4275104" y="3748610"/>
            <a:ext cx="7666313" cy="1452384"/>
          </a:xfrm>
          <a:prstGeom prst="cloud">
            <a:avLst/>
          </a:prstGeom>
          <a:solidFill>
            <a:srgbClr val="7A0000">
              <a:alpha val="69803"/>
            </a:srgbClr>
          </a:solidFill>
          <a:ln w="19050" algn="ctr">
            <a:solidFill>
              <a:srgbClr val="FFFF99"/>
            </a:solidFill>
            <a:miter lim="800000"/>
            <a:headEnd/>
            <a:tailEnd/>
          </a:ln>
          <a:effectLst>
            <a:outerShdw dist="17961" dir="2700000" algn="ctr" rotWithShape="0">
              <a:srgbClr val="000000">
                <a:alpha val="50000"/>
              </a:srgbClr>
            </a:outerShdw>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EG" altLang="en-US" sz="2800" b="1" dirty="0">
                <a:solidFill>
                  <a:schemeClr val="bg1"/>
                </a:solidFill>
              </a:rPr>
              <a:t>خوف من الاستشهاد</a:t>
            </a:r>
            <a:endParaRPr lang="en-US" altLang="en-US" sz="2800" b="1" dirty="0">
              <a:solidFill>
                <a:schemeClr val="bg1"/>
              </a:solidFill>
            </a:endParaRPr>
          </a:p>
          <a:p>
            <a:pPr algn="ctr" rtl="1"/>
            <a:r>
              <a:rPr lang="en-US" altLang="en-US" sz="2800" b="1" dirty="0">
                <a:solidFill>
                  <a:schemeClr val="bg1"/>
                </a:solidFill>
              </a:rPr>
              <a:t>The Fear of Martyrdom</a:t>
            </a:r>
            <a:endParaRPr lang="ar-EG" altLang="en-US" sz="2800" b="1" dirty="0">
              <a:solidFill>
                <a:schemeClr val="bg1"/>
              </a:solidFill>
            </a:endParaRPr>
          </a:p>
        </p:txBody>
      </p:sp>
      <p:sp>
        <p:nvSpPr>
          <p:cNvPr id="8" name="Cloud 7">
            <a:extLst>
              <a:ext uri="{FF2B5EF4-FFF2-40B4-BE49-F238E27FC236}">
                <a16:creationId xmlns:a16="http://schemas.microsoft.com/office/drawing/2014/main" xmlns="" id="{3578DB3D-A7C5-4653-B8B7-DFEDC911271B}"/>
              </a:ext>
            </a:extLst>
          </p:cNvPr>
          <p:cNvSpPr>
            <a:spLocks noChangeArrowheads="1"/>
          </p:cNvSpPr>
          <p:nvPr/>
        </p:nvSpPr>
        <p:spPr bwMode="auto">
          <a:xfrm>
            <a:off x="330426" y="5200994"/>
            <a:ext cx="6229863" cy="1452384"/>
          </a:xfrm>
          <a:prstGeom prst="cloud">
            <a:avLst/>
          </a:prstGeom>
          <a:solidFill>
            <a:srgbClr val="7A0000">
              <a:alpha val="69803"/>
            </a:srgbClr>
          </a:solidFill>
          <a:ln w="19050" algn="ctr">
            <a:solidFill>
              <a:srgbClr val="FFFF99"/>
            </a:solidFill>
            <a:miter lim="800000"/>
            <a:headEnd/>
            <a:tailEnd/>
          </a:ln>
          <a:effectLst>
            <a:outerShdw dist="17961" dir="2700000" algn="ctr" rotWithShape="0">
              <a:srgbClr val="000000">
                <a:alpha val="50000"/>
              </a:srgbClr>
            </a:outerShdw>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EG" altLang="en-US" sz="2800" b="1" dirty="0">
                <a:solidFill>
                  <a:schemeClr val="bg1"/>
                </a:solidFill>
              </a:rPr>
              <a:t>خوف من اليهود</a:t>
            </a:r>
            <a:endParaRPr lang="en-US" altLang="en-US" sz="2800" b="1" dirty="0">
              <a:solidFill>
                <a:schemeClr val="bg1"/>
              </a:solidFill>
            </a:endParaRPr>
          </a:p>
          <a:p>
            <a:pPr algn="ctr" rtl="1"/>
            <a:r>
              <a:rPr lang="en-US" altLang="en-US" sz="2800" b="1" dirty="0">
                <a:solidFill>
                  <a:schemeClr val="bg1"/>
                </a:solidFill>
              </a:rPr>
              <a:t>The Fear of the Jews</a:t>
            </a:r>
          </a:p>
        </p:txBody>
      </p:sp>
    </p:spTree>
    <p:extLst>
      <p:ext uri="{BB962C8B-B14F-4D97-AF65-F5344CB8AC3E}">
        <p14:creationId xmlns:p14="http://schemas.microsoft.com/office/powerpoint/2010/main" val="139055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autoUpdateAnimBg="0"/>
      <p:bldP spid="5" grpId="0" animBg="1" autoUpdateAnimBg="0"/>
      <p:bldP spid="8"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t.-Peter-Preaching-in-Jerusalem-Poerson-1642-e13657804339… | Flickr">
            <a:extLst>
              <a:ext uri="{FF2B5EF4-FFF2-40B4-BE49-F238E27FC236}">
                <a16:creationId xmlns:a16="http://schemas.microsoft.com/office/drawing/2014/main" xmlns="" id="{500F41CD-F113-4AA0-94B1-1D8F18B81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222"/>
            <a:ext cx="12192001" cy="6865221"/>
          </a:xfrm>
          <a:prstGeom prst="rect">
            <a:avLst/>
          </a:prstGeom>
          <a:noFill/>
          <a:extLst>
            <a:ext uri="{909E8E84-426E-40DD-AFC4-6F175D3DCCD1}">
              <a14:hiddenFill xmlns:a14="http://schemas.microsoft.com/office/drawing/2010/main">
                <a:solidFill>
                  <a:srgbClr val="FFFFFF"/>
                </a:solidFill>
              </a14:hiddenFill>
            </a:ext>
          </a:extLst>
        </p:spPr>
      </p:pic>
      <p:sp>
        <p:nvSpPr>
          <p:cNvPr id="7" name="Oval 3">
            <a:extLst>
              <a:ext uri="{FF2B5EF4-FFF2-40B4-BE49-F238E27FC236}">
                <a16:creationId xmlns:a16="http://schemas.microsoft.com/office/drawing/2014/main" xmlns="" id="{BE098703-39F5-4D15-95B4-B54E05ECF290}"/>
              </a:ext>
            </a:extLst>
          </p:cNvPr>
          <p:cNvSpPr>
            <a:spLocks noChangeArrowheads="1"/>
          </p:cNvSpPr>
          <p:nvPr/>
        </p:nvSpPr>
        <p:spPr bwMode="auto">
          <a:xfrm>
            <a:off x="540327" y="1836234"/>
            <a:ext cx="11111346" cy="4524315"/>
          </a:xfrm>
          <a:prstGeom prst="rect">
            <a:avLst/>
          </a:prstGeom>
          <a:solidFill>
            <a:schemeClr val="accent5">
              <a:lumMod val="75000"/>
              <a:alpha val="69803"/>
            </a:schemeClr>
          </a:solidFill>
          <a:ln w="19050" algn="ctr">
            <a:solidFill>
              <a:srgbClr val="FFFF99"/>
            </a:solidFill>
            <a:miter lim="800000"/>
            <a:headEnd/>
            <a:tailEnd/>
          </a:ln>
          <a:effectLst>
            <a:outerShdw dist="17961" dir="2700000" algn="ctr" rotWithShape="0">
              <a:srgbClr val="000000">
                <a:alpha val="50000"/>
              </a:srgbClr>
            </a:outerShdw>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EG" sz="3200" b="1" dirty="0">
                <a:solidFill>
                  <a:schemeClr val="bg1"/>
                </a:solidFill>
              </a:rPr>
              <a:t>و لكن لما اتى بطرس الى انطاكية قاومته مواجهة لانه كان ملوما. لانه قبلما اتى قوم من عند يعقوب كان ياكل مع الامم و لكن لما اتوا كان يؤخر و يفرز نفسه خائفا من الذين هم من الختان. (غل  2 :  11 – 12)</a:t>
            </a:r>
          </a:p>
          <a:p>
            <a:pPr algn="ctr"/>
            <a:r>
              <a:rPr lang="en-US" sz="3200" b="1" dirty="0">
                <a:solidFill>
                  <a:schemeClr val="bg1"/>
                </a:solidFill>
              </a:rPr>
              <a:t>Now when Peter had come to Antioch, I withstood him to his face, because he was to be blamed; for before certain men came from James, he would eat with the Gentiles; but when they came, he withdrew and separated himself, fearing those who were of the circumcision. (Gal  2 :  11 – 12)</a:t>
            </a:r>
          </a:p>
        </p:txBody>
      </p:sp>
      <p:sp>
        <p:nvSpPr>
          <p:cNvPr id="6" name="AutoShape 3">
            <a:extLst>
              <a:ext uri="{FF2B5EF4-FFF2-40B4-BE49-F238E27FC236}">
                <a16:creationId xmlns:a16="http://schemas.microsoft.com/office/drawing/2014/main" xmlns="" id="{C224B75B-3E4B-48DE-A148-D2D831FA1A2C}"/>
              </a:ext>
            </a:extLst>
          </p:cNvPr>
          <p:cNvSpPr>
            <a:spLocks noChangeArrowheads="1"/>
          </p:cNvSpPr>
          <p:nvPr/>
        </p:nvSpPr>
        <p:spPr bwMode="auto">
          <a:xfrm>
            <a:off x="2728624" y="84825"/>
            <a:ext cx="8247130" cy="1266950"/>
          </a:xfrm>
          <a:prstGeom prst="rect">
            <a:avLst/>
          </a:prstGeom>
          <a:solidFill>
            <a:srgbClr val="002060">
              <a:alpha val="64706"/>
            </a:srgbClr>
          </a:solidFill>
          <a:ln w="28575" algn="ctr">
            <a:solidFill>
              <a:srgbClr val="C9F0F9"/>
            </a:solidFill>
            <a:miter lim="800000"/>
            <a:headEnd/>
            <a:tailEnd/>
          </a:ln>
          <a:effectLst>
            <a:outerShdw blurRad="40000" dist="17961" dir="2700000" algn="ctr" rotWithShape="0">
              <a:srgbClr val="000000">
                <a:alpha val="50000"/>
              </a:srgbClr>
            </a:outerShdw>
          </a:effectLst>
        </p:spPr>
        <p:txBody>
          <a:bodyPr wrap="none">
            <a:spAutoFit/>
          </a:bodyPr>
          <a:lstStyle/>
          <a:p>
            <a:pPr algn="ctr" rtl="1" eaLnBrk="1" hangingPunct="1">
              <a:lnSpc>
                <a:spcPct val="110000"/>
              </a:lnSpc>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الخوف من الناس (الصديق المزمن)</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rtl="1" eaLnBrk="1" hangingPunct="1">
              <a:lnSpc>
                <a:spcPct val="110000"/>
              </a:lnSpc>
              <a:spcBef>
                <a:spcPct val="0"/>
              </a:spcBef>
              <a:buFontTx/>
              <a:buNone/>
            </a:pPr>
            <a:r>
              <a:rPr lang="en-US" altLang="en-US" sz="3600" b="1" dirty="0">
                <a:solidFill>
                  <a:schemeClr val="bg1"/>
                </a:solidFill>
                <a:latin typeface="Times New Roman" panose="02020603050405020304" pitchFamily="18" charset="0"/>
                <a:cs typeface="Times New Roman" panose="02020603050405020304" pitchFamily="18" charset="0"/>
              </a:rPr>
              <a:t>The Fear of people (The Chronic Friend)</a:t>
            </a:r>
            <a:endParaRPr lang="ar-EG" altLang="en-US"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21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rom above side view of young bearded man in eyeglasses leaning on wall at home">
            <a:extLst>
              <a:ext uri="{FF2B5EF4-FFF2-40B4-BE49-F238E27FC236}">
                <a16:creationId xmlns:a16="http://schemas.microsoft.com/office/drawing/2014/main" xmlns="" id="{78035CBB-9A90-4C01-B1E3-2ECCEDDE9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322"/>
            <a:ext cx="12219240" cy="687332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81E3554E-1113-4444-B812-F0B15F6779CA}"/>
              </a:ext>
            </a:extLst>
          </p:cNvPr>
          <p:cNvSpPr>
            <a:spLocks noChangeArrowheads="1"/>
          </p:cNvSpPr>
          <p:nvPr/>
        </p:nvSpPr>
        <p:spPr bwMode="auto">
          <a:xfrm>
            <a:off x="4806499" y="3347889"/>
            <a:ext cx="6695182" cy="954107"/>
          </a:xfrm>
          <a:prstGeom prst="rect">
            <a:avLst/>
          </a:prstGeom>
          <a:solidFill>
            <a:srgbClr val="7A0000">
              <a:alpha val="69803"/>
            </a:srgbClr>
          </a:solidFill>
          <a:ln w="19050" algn="ctr">
            <a:solidFill>
              <a:srgbClr val="FFFF99"/>
            </a:solidFill>
            <a:miter lim="800000"/>
            <a:headEnd/>
            <a:tailEnd/>
          </a:ln>
          <a:effectLst>
            <a:outerShdw dist="17961" dir="2700000" algn="ctr" rotWithShape="0">
              <a:srgbClr val="000000">
                <a:alpha val="50000"/>
              </a:srgbClr>
            </a:outerShdw>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EG" altLang="en-US" sz="2800" b="1" dirty="0">
                <a:solidFill>
                  <a:schemeClr val="bg1"/>
                </a:solidFill>
              </a:rPr>
              <a:t>أنا أصغر من المواجهة</a:t>
            </a:r>
            <a:endParaRPr lang="en-US" altLang="en-US" sz="2800" b="1" dirty="0">
              <a:solidFill>
                <a:schemeClr val="bg1"/>
              </a:solidFill>
            </a:endParaRPr>
          </a:p>
          <a:p>
            <a:pPr algn="ctr" rtl="1"/>
            <a:r>
              <a:rPr lang="en-US" altLang="en-US" sz="2800" b="1" dirty="0">
                <a:solidFill>
                  <a:schemeClr val="bg1"/>
                </a:solidFill>
              </a:rPr>
              <a:t>I’m smaller than confrontation</a:t>
            </a:r>
            <a:r>
              <a:rPr lang="ar-EG" altLang="en-US" sz="2800" b="1" dirty="0">
                <a:solidFill>
                  <a:schemeClr val="bg1"/>
                </a:solidFill>
              </a:rPr>
              <a:t> </a:t>
            </a:r>
            <a:endParaRPr lang="en-US" altLang="en-US" sz="2800" b="1" dirty="0">
              <a:solidFill>
                <a:schemeClr val="bg1"/>
              </a:solidFill>
            </a:endParaRPr>
          </a:p>
        </p:txBody>
      </p:sp>
      <p:sp>
        <p:nvSpPr>
          <p:cNvPr id="10" name="Rectangle 9">
            <a:extLst>
              <a:ext uri="{FF2B5EF4-FFF2-40B4-BE49-F238E27FC236}">
                <a16:creationId xmlns:a16="http://schemas.microsoft.com/office/drawing/2014/main" xmlns="" id="{892DC1F7-C344-47E6-B8DC-445D5EE101D6}"/>
              </a:ext>
            </a:extLst>
          </p:cNvPr>
          <p:cNvSpPr>
            <a:spLocks noChangeArrowheads="1"/>
          </p:cNvSpPr>
          <p:nvPr/>
        </p:nvSpPr>
        <p:spPr bwMode="auto">
          <a:xfrm>
            <a:off x="2639981" y="4411713"/>
            <a:ext cx="5514109" cy="954107"/>
          </a:xfrm>
          <a:prstGeom prst="rect">
            <a:avLst/>
          </a:prstGeom>
          <a:solidFill>
            <a:srgbClr val="7A0000">
              <a:alpha val="69803"/>
            </a:srgbClr>
          </a:solidFill>
          <a:ln w="19050" algn="ctr">
            <a:solidFill>
              <a:srgbClr val="FFFF99"/>
            </a:solidFill>
            <a:miter lim="800000"/>
            <a:headEnd/>
            <a:tailEnd/>
          </a:ln>
          <a:effectLst>
            <a:outerShdw dist="17961" dir="2700000" algn="ctr" rotWithShape="0">
              <a:srgbClr val="000000">
                <a:alpha val="50000"/>
              </a:srgbClr>
            </a:outerShdw>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EG" altLang="en-US" sz="2800" b="1" dirty="0">
                <a:solidFill>
                  <a:schemeClr val="bg1"/>
                </a:solidFill>
              </a:rPr>
              <a:t>أنا مش </a:t>
            </a:r>
            <a:r>
              <a:rPr lang="ar-EG" altLang="en-US" sz="2800" b="1" dirty="0" err="1">
                <a:solidFill>
                  <a:schemeClr val="bg1"/>
                </a:solidFill>
              </a:rPr>
              <a:t>هاقدر</a:t>
            </a:r>
            <a:r>
              <a:rPr lang="ar-EG" altLang="en-US" sz="2800" b="1" dirty="0">
                <a:solidFill>
                  <a:schemeClr val="bg1"/>
                </a:solidFill>
              </a:rPr>
              <a:t> </a:t>
            </a:r>
            <a:endParaRPr lang="en-US" altLang="en-US" sz="2800" b="1" dirty="0">
              <a:solidFill>
                <a:schemeClr val="bg1"/>
              </a:solidFill>
            </a:endParaRPr>
          </a:p>
          <a:p>
            <a:pPr algn="ctr" rtl="1"/>
            <a:r>
              <a:rPr lang="en-US" altLang="en-US" sz="2800" b="1" dirty="0">
                <a:solidFill>
                  <a:schemeClr val="bg1"/>
                </a:solidFill>
              </a:rPr>
              <a:t>I will not be able to</a:t>
            </a:r>
            <a:endParaRPr lang="ar-EG" altLang="en-US" sz="2800" b="1" dirty="0">
              <a:solidFill>
                <a:schemeClr val="bg1"/>
              </a:solidFill>
            </a:endParaRPr>
          </a:p>
        </p:txBody>
      </p:sp>
      <p:sp>
        <p:nvSpPr>
          <p:cNvPr id="13" name="Rectangle 12">
            <a:extLst>
              <a:ext uri="{FF2B5EF4-FFF2-40B4-BE49-F238E27FC236}">
                <a16:creationId xmlns:a16="http://schemas.microsoft.com/office/drawing/2014/main" xmlns="" id="{86AA6805-0A06-4E3A-B7D5-5210358CBDB0}"/>
              </a:ext>
            </a:extLst>
          </p:cNvPr>
          <p:cNvSpPr>
            <a:spLocks noChangeArrowheads="1"/>
          </p:cNvSpPr>
          <p:nvPr/>
        </p:nvSpPr>
        <p:spPr bwMode="auto">
          <a:xfrm>
            <a:off x="699307" y="5475537"/>
            <a:ext cx="3621056" cy="954107"/>
          </a:xfrm>
          <a:prstGeom prst="rect">
            <a:avLst/>
          </a:prstGeom>
          <a:solidFill>
            <a:srgbClr val="7A0000">
              <a:alpha val="69803"/>
            </a:srgbClr>
          </a:solidFill>
          <a:ln w="19050" algn="ctr">
            <a:solidFill>
              <a:srgbClr val="FFFF99"/>
            </a:solidFill>
            <a:miter lim="800000"/>
            <a:headEnd/>
            <a:tailEnd/>
          </a:ln>
          <a:effectLst>
            <a:outerShdw dist="17961" dir="2700000" algn="ctr" rotWithShape="0">
              <a:srgbClr val="000000">
                <a:alpha val="50000"/>
              </a:srgbClr>
            </a:outerShdw>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EG" altLang="en-US" sz="2800" b="1" dirty="0">
                <a:solidFill>
                  <a:schemeClr val="bg1"/>
                </a:solidFill>
              </a:rPr>
              <a:t>أنا جبان</a:t>
            </a:r>
            <a:endParaRPr lang="en-US" altLang="en-US" sz="2800" b="1" dirty="0">
              <a:solidFill>
                <a:schemeClr val="bg1"/>
              </a:solidFill>
            </a:endParaRPr>
          </a:p>
          <a:p>
            <a:pPr algn="ctr" rtl="1"/>
            <a:r>
              <a:rPr lang="en-US" altLang="en-US" sz="2800" b="1" dirty="0">
                <a:solidFill>
                  <a:schemeClr val="bg1"/>
                </a:solidFill>
              </a:rPr>
              <a:t>I am a coward</a:t>
            </a:r>
          </a:p>
        </p:txBody>
      </p:sp>
      <p:sp>
        <p:nvSpPr>
          <p:cNvPr id="8" name="AutoShape 3">
            <a:extLst>
              <a:ext uri="{FF2B5EF4-FFF2-40B4-BE49-F238E27FC236}">
                <a16:creationId xmlns:a16="http://schemas.microsoft.com/office/drawing/2014/main" xmlns="" id="{6027FA7D-FCBB-4B5E-8828-37F3F2AC57CF}"/>
              </a:ext>
            </a:extLst>
          </p:cNvPr>
          <p:cNvSpPr>
            <a:spLocks noChangeArrowheads="1"/>
          </p:cNvSpPr>
          <p:nvPr/>
        </p:nvSpPr>
        <p:spPr bwMode="auto">
          <a:xfrm>
            <a:off x="2728624" y="84825"/>
            <a:ext cx="8247130" cy="1266950"/>
          </a:xfrm>
          <a:prstGeom prst="rect">
            <a:avLst/>
          </a:prstGeom>
          <a:solidFill>
            <a:srgbClr val="002060">
              <a:alpha val="64706"/>
            </a:srgbClr>
          </a:solidFill>
          <a:ln w="28575" algn="ctr">
            <a:solidFill>
              <a:srgbClr val="C9F0F9"/>
            </a:solidFill>
            <a:miter lim="800000"/>
            <a:headEnd/>
            <a:tailEnd/>
          </a:ln>
          <a:effectLst>
            <a:outerShdw blurRad="40000" dist="17961" dir="2700000" algn="ctr" rotWithShape="0">
              <a:srgbClr val="000000">
                <a:alpha val="50000"/>
              </a:srgbClr>
            </a:outerShdw>
          </a:effectLst>
        </p:spPr>
        <p:txBody>
          <a:bodyPr wrap="none">
            <a:spAutoFit/>
          </a:bodyPr>
          <a:lstStyle/>
          <a:p>
            <a:pPr algn="ctr" rtl="1" eaLnBrk="1" hangingPunct="1">
              <a:lnSpc>
                <a:spcPct val="110000"/>
              </a:lnSpc>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الخوف من الناس (الصديق المزمن)</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rtl="1" eaLnBrk="1" hangingPunct="1">
              <a:lnSpc>
                <a:spcPct val="110000"/>
              </a:lnSpc>
              <a:spcBef>
                <a:spcPct val="0"/>
              </a:spcBef>
              <a:buFontTx/>
              <a:buNone/>
            </a:pPr>
            <a:r>
              <a:rPr lang="en-US" altLang="en-US" sz="3600" b="1" dirty="0">
                <a:solidFill>
                  <a:schemeClr val="bg1"/>
                </a:solidFill>
                <a:latin typeface="Times New Roman" panose="02020603050405020304" pitchFamily="18" charset="0"/>
                <a:cs typeface="Times New Roman" panose="02020603050405020304" pitchFamily="18" charset="0"/>
              </a:rPr>
              <a:t>The Fear of people (The Chronic Friend)</a:t>
            </a:r>
            <a:endParaRPr lang="ar-EG" altLang="en-US"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295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10" grpId="0" animBg="1" autoUpdateAnimBg="0"/>
      <p:bldP spid="13"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an Wearing Blue Bubble Hoodie Jacket Walking on Green Grass Field">
            <a:extLst>
              <a:ext uri="{FF2B5EF4-FFF2-40B4-BE49-F238E27FC236}">
                <a16:creationId xmlns:a16="http://schemas.microsoft.com/office/drawing/2014/main" xmlns="" id="{9D9ED844-E539-4EB1-B7F5-8322F21B03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Oval 3">
            <a:extLst>
              <a:ext uri="{FF2B5EF4-FFF2-40B4-BE49-F238E27FC236}">
                <a16:creationId xmlns:a16="http://schemas.microsoft.com/office/drawing/2014/main" xmlns="" id="{BE098703-39F5-4D15-95B4-B54E05ECF290}"/>
              </a:ext>
            </a:extLst>
          </p:cNvPr>
          <p:cNvSpPr>
            <a:spLocks noChangeArrowheads="1"/>
          </p:cNvSpPr>
          <p:nvPr/>
        </p:nvSpPr>
        <p:spPr bwMode="auto">
          <a:xfrm>
            <a:off x="423369" y="3081345"/>
            <a:ext cx="11111346" cy="3539430"/>
          </a:xfrm>
          <a:prstGeom prst="rect">
            <a:avLst/>
          </a:prstGeom>
          <a:solidFill>
            <a:schemeClr val="accent5">
              <a:lumMod val="75000"/>
              <a:alpha val="69803"/>
            </a:schemeClr>
          </a:solidFill>
          <a:ln w="19050" algn="ctr">
            <a:solidFill>
              <a:srgbClr val="FFFF99"/>
            </a:solidFill>
            <a:miter lim="800000"/>
            <a:headEnd/>
            <a:tailEnd/>
          </a:ln>
          <a:effectLst>
            <a:outerShdw dist="17961" dir="2700000" algn="ctr" rotWithShape="0">
              <a:srgbClr val="000000">
                <a:alpha val="50000"/>
              </a:srgbClr>
            </a:outerShdw>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EG" sz="3200" b="1" dirty="0">
                <a:solidFill>
                  <a:schemeClr val="bg1"/>
                </a:solidFill>
              </a:rPr>
              <a:t>الحق الحق اقول لك لما كنت اكثر حداثة كنت تمنطق ذاتك و تمشي حيث تشاء و لكن متى شخت فانك تمد يديك و اخر يمنطقك و يحملك حيث لا تشاء (يو  21 :  18)</a:t>
            </a:r>
          </a:p>
          <a:p>
            <a:pPr algn="ctr"/>
            <a:r>
              <a:rPr lang="en-US" sz="3200" b="1" dirty="0">
                <a:solidFill>
                  <a:schemeClr val="bg1"/>
                </a:solidFill>
              </a:rPr>
              <a:t>"Most assuredly, I say to you, when you were younger, you girded yourself and walked where you wished; but when you are old, you will stretch out your hands, and another will gird you and carry [you] where you do not wish" (Joh  21 :  18)</a:t>
            </a:r>
          </a:p>
        </p:txBody>
      </p:sp>
      <p:sp>
        <p:nvSpPr>
          <p:cNvPr id="5" name="AutoShape 3">
            <a:extLst>
              <a:ext uri="{FF2B5EF4-FFF2-40B4-BE49-F238E27FC236}">
                <a16:creationId xmlns:a16="http://schemas.microsoft.com/office/drawing/2014/main" xmlns="" id="{63AFC845-F604-4343-B936-553BDD20DBC9}"/>
              </a:ext>
            </a:extLst>
          </p:cNvPr>
          <p:cNvSpPr>
            <a:spLocks noChangeArrowheads="1"/>
          </p:cNvSpPr>
          <p:nvPr/>
        </p:nvSpPr>
        <p:spPr bwMode="auto">
          <a:xfrm>
            <a:off x="2881024" y="237225"/>
            <a:ext cx="8247130" cy="1266950"/>
          </a:xfrm>
          <a:prstGeom prst="rect">
            <a:avLst/>
          </a:prstGeom>
          <a:solidFill>
            <a:srgbClr val="002060">
              <a:alpha val="64706"/>
            </a:srgbClr>
          </a:solidFill>
          <a:ln w="28575" algn="ctr">
            <a:solidFill>
              <a:srgbClr val="C9F0F9"/>
            </a:solidFill>
            <a:miter lim="800000"/>
            <a:headEnd/>
            <a:tailEnd/>
          </a:ln>
          <a:effectLst>
            <a:outerShdw blurRad="40000" dist="17961" dir="2700000" algn="ctr" rotWithShape="0">
              <a:srgbClr val="000000">
                <a:alpha val="50000"/>
              </a:srgbClr>
            </a:outerShdw>
          </a:effectLst>
        </p:spPr>
        <p:txBody>
          <a:bodyPr wrap="none">
            <a:spAutoFit/>
          </a:bodyPr>
          <a:lstStyle/>
          <a:p>
            <a:pPr algn="ctr" rtl="1" eaLnBrk="1" hangingPunct="1">
              <a:lnSpc>
                <a:spcPct val="110000"/>
              </a:lnSpc>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الخوف من الناس (الصديق المزمن)</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rtl="1" eaLnBrk="1" hangingPunct="1">
              <a:lnSpc>
                <a:spcPct val="110000"/>
              </a:lnSpc>
              <a:spcBef>
                <a:spcPct val="0"/>
              </a:spcBef>
              <a:buFontTx/>
              <a:buNone/>
            </a:pPr>
            <a:r>
              <a:rPr lang="en-US" altLang="en-US" sz="3600" b="1" dirty="0">
                <a:solidFill>
                  <a:schemeClr val="bg1"/>
                </a:solidFill>
                <a:latin typeface="Times New Roman" panose="02020603050405020304" pitchFamily="18" charset="0"/>
                <a:cs typeface="Times New Roman" panose="02020603050405020304" pitchFamily="18" charset="0"/>
              </a:rPr>
              <a:t>The Fear of people (The Chronic Friend)</a:t>
            </a:r>
            <a:endParaRPr lang="ar-EG" altLang="en-US"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n in Blue and Brown Plaid Dress Shirt Touching His Hair">
            <a:extLst>
              <a:ext uri="{FF2B5EF4-FFF2-40B4-BE49-F238E27FC236}">
                <a16:creationId xmlns:a16="http://schemas.microsoft.com/office/drawing/2014/main" xmlns="" id="{50EC1CE7-6438-41C7-9FE2-B7BA0B0A5D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496"/>
            <a:ext cx="12192000" cy="691049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28AB954C-85FB-401F-A228-D9E7165314E5}"/>
              </a:ext>
            </a:extLst>
          </p:cNvPr>
          <p:cNvSpPr>
            <a:spLocks noChangeArrowheads="1"/>
          </p:cNvSpPr>
          <p:nvPr/>
        </p:nvSpPr>
        <p:spPr bwMode="auto">
          <a:xfrm>
            <a:off x="668696" y="1226466"/>
            <a:ext cx="3352113" cy="1815882"/>
          </a:xfrm>
          <a:prstGeom prst="rect">
            <a:avLst/>
          </a:prstGeom>
          <a:solidFill>
            <a:srgbClr val="7A0000">
              <a:alpha val="69803"/>
            </a:srgbClr>
          </a:solidFill>
          <a:ln w="19050" algn="ctr">
            <a:solidFill>
              <a:srgbClr val="FFFF99"/>
            </a:solidFill>
            <a:miter lim="800000"/>
            <a:headEnd/>
            <a:tailEnd/>
          </a:ln>
          <a:effectLst>
            <a:outerShdw dist="17961" dir="2700000" algn="ctr" rotWithShape="0">
              <a:srgbClr val="000000">
                <a:alpha val="50000"/>
              </a:srgbClr>
            </a:outerShdw>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EG" altLang="en-US" sz="2800" b="1" dirty="0">
                <a:solidFill>
                  <a:schemeClr val="bg1"/>
                </a:solidFill>
              </a:rPr>
              <a:t>لو إترفضت ؟ أو </a:t>
            </a:r>
            <a:r>
              <a:rPr lang="ar-EG" altLang="en-US" sz="2800" b="1" dirty="0" err="1">
                <a:solidFill>
                  <a:schemeClr val="bg1"/>
                </a:solidFill>
              </a:rPr>
              <a:t>أترفدت</a:t>
            </a:r>
            <a:r>
              <a:rPr lang="ar-EG" altLang="en-US" sz="2800" b="1" dirty="0">
                <a:solidFill>
                  <a:schemeClr val="bg1"/>
                </a:solidFill>
              </a:rPr>
              <a:t>؟</a:t>
            </a:r>
            <a:endParaRPr lang="en-US" altLang="en-US" sz="2800" b="1" dirty="0">
              <a:solidFill>
                <a:schemeClr val="bg1"/>
              </a:solidFill>
            </a:endParaRPr>
          </a:p>
          <a:p>
            <a:pPr algn="ctr" rtl="1"/>
            <a:r>
              <a:rPr lang="en-US" altLang="en-US" sz="2800" b="1" dirty="0">
                <a:solidFill>
                  <a:schemeClr val="bg1"/>
                </a:solidFill>
              </a:rPr>
              <a:t>If you were rejected? If you got fired?</a:t>
            </a:r>
          </a:p>
        </p:txBody>
      </p:sp>
      <p:sp>
        <p:nvSpPr>
          <p:cNvPr id="6" name="Rectangle 5">
            <a:extLst>
              <a:ext uri="{FF2B5EF4-FFF2-40B4-BE49-F238E27FC236}">
                <a16:creationId xmlns:a16="http://schemas.microsoft.com/office/drawing/2014/main" xmlns="" id="{31AD8B8E-3BE7-4C09-A73C-478751AF1851}"/>
              </a:ext>
            </a:extLst>
          </p:cNvPr>
          <p:cNvSpPr>
            <a:spLocks noChangeArrowheads="1"/>
          </p:cNvSpPr>
          <p:nvPr/>
        </p:nvSpPr>
        <p:spPr bwMode="auto">
          <a:xfrm>
            <a:off x="5183624" y="3162946"/>
            <a:ext cx="6704226" cy="954107"/>
          </a:xfrm>
          <a:prstGeom prst="rect">
            <a:avLst/>
          </a:prstGeom>
          <a:solidFill>
            <a:srgbClr val="7A0000">
              <a:alpha val="69803"/>
            </a:srgbClr>
          </a:solidFill>
          <a:ln w="19050" algn="ctr">
            <a:solidFill>
              <a:srgbClr val="FFFF99"/>
            </a:solidFill>
            <a:miter lim="800000"/>
            <a:headEnd/>
            <a:tailEnd/>
          </a:ln>
          <a:effectLst>
            <a:outerShdw dist="17961" dir="2700000" algn="ctr" rotWithShape="0">
              <a:srgbClr val="000000">
                <a:alpha val="50000"/>
              </a:srgbClr>
            </a:outerShdw>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EG" altLang="en-US" sz="2800" b="1" dirty="0">
                <a:solidFill>
                  <a:schemeClr val="bg1"/>
                </a:solidFill>
              </a:rPr>
              <a:t>لو ما </a:t>
            </a:r>
            <a:r>
              <a:rPr lang="ar-EG" altLang="en-US" sz="2800" b="1" dirty="0" err="1">
                <a:solidFill>
                  <a:schemeClr val="bg1"/>
                </a:solidFill>
              </a:rPr>
              <a:t>حققتش</a:t>
            </a:r>
            <a:r>
              <a:rPr lang="ar-EG" altLang="en-US" sz="2800" b="1" dirty="0">
                <a:solidFill>
                  <a:schemeClr val="bg1"/>
                </a:solidFill>
              </a:rPr>
              <a:t> الـمستهدف؟</a:t>
            </a:r>
            <a:endParaRPr lang="en-US" altLang="en-US" sz="2800" b="1" dirty="0">
              <a:solidFill>
                <a:schemeClr val="bg1"/>
              </a:solidFill>
            </a:endParaRPr>
          </a:p>
          <a:p>
            <a:pPr algn="ctr" rtl="1"/>
            <a:r>
              <a:rPr lang="en-US" altLang="en-US" sz="2800" b="1" dirty="0">
                <a:solidFill>
                  <a:schemeClr val="bg1"/>
                </a:solidFill>
              </a:rPr>
              <a:t>If you didn’t achieve the target?</a:t>
            </a:r>
            <a:endParaRPr lang="ar-EG" altLang="en-US" sz="2800" b="1" dirty="0">
              <a:solidFill>
                <a:schemeClr val="bg1"/>
              </a:solidFill>
            </a:endParaRPr>
          </a:p>
        </p:txBody>
      </p:sp>
      <p:sp>
        <p:nvSpPr>
          <p:cNvPr id="7" name="Rectangle 6">
            <a:extLst>
              <a:ext uri="{FF2B5EF4-FFF2-40B4-BE49-F238E27FC236}">
                <a16:creationId xmlns:a16="http://schemas.microsoft.com/office/drawing/2014/main" xmlns="" id="{365373E7-5DF0-4719-B0F4-7E39D3712120}"/>
              </a:ext>
            </a:extLst>
          </p:cNvPr>
          <p:cNvSpPr>
            <a:spLocks noChangeArrowheads="1"/>
          </p:cNvSpPr>
          <p:nvPr/>
        </p:nvSpPr>
        <p:spPr bwMode="auto">
          <a:xfrm>
            <a:off x="144443" y="4411528"/>
            <a:ext cx="6704227" cy="954107"/>
          </a:xfrm>
          <a:prstGeom prst="rect">
            <a:avLst/>
          </a:prstGeom>
          <a:solidFill>
            <a:srgbClr val="7A0000">
              <a:alpha val="69803"/>
            </a:srgbClr>
          </a:solidFill>
          <a:ln w="19050" algn="ctr">
            <a:solidFill>
              <a:srgbClr val="FFFF99"/>
            </a:solidFill>
            <a:miter lim="800000"/>
            <a:headEnd/>
            <a:tailEnd/>
          </a:ln>
          <a:effectLst>
            <a:outerShdw dist="17961" dir="2700000" algn="ctr" rotWithShape="0">
              <a:srgbClr val="000000">
                <a:alpha val="50000"/>
              </a:srgbClr>
            </a:outerShdw>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EG" altLang="en-US" sz="2800" b="1" dirty="0">
                <a:solidFill>
                  <a:schemeClr val="bg1"/>
                </a:solidFill>
              </a:rPr>
              <a:t>لو ما عجبتش الناس ؟</a:t>
            </a:r>
            <a:endParaRPr lang="en-US" altLang="en-US" sz="2800" b="1" dirty="0">
              <a:solidFill>
                <a:schemeClr val="bg1"/>
              </a:solidFill>
            </a:endParaRPr>
          </a:p>
          <a:p>
            <a:pPr algn="ctr" rtl="1"/>
            <a:r>
              <a:rPr lang="en-US" altLang="en-US" sz="2800" b="1" dirty="0">
                <a:solidFill>
                  <a:schemeClr val="bg1"/>
                </a:solidFill>
              </a:rPr>
              <a:t>If you were not liked by people?</a:t>
            </a:r>
          </a:p>
        </p:txBody>
      </p:sp>
      <p:sp>
        <p:nvSpPr>
          <p:cNvPr id="10" name="Rectangle 9">
            <a:extLst>
              <a:ext uri="{FF2B5EF4-FFF2-40B4-BE49-F238E27FC236}">
                <a16:creationId xmlns:a16="http://schemas.microsoft.com/office/drawing/2014/main" xmlns="" id="{B09C8F0A-5D39-4260-BB30-618EC99FC842}"/>
              </a:ext>
            </a:extLst>
          </p:cNvPr>
          <p:cNvSpPr>
            <a:spLocks noChangeArrowheads="1"/>
          </p:cNvSpPr>
          <p:nvPr/>
        </p:nvSpPr>
        <p:spPr bwMode="auto">
          <a:xfrm>
            <a:off x="3354825" y="5660110"/>
            <a:ext cx="8234664" cy="954107"/>
          </a:xfrm>
          <a:prstGeom prst="rect">
            <a:avLst/>
          </a:prstGeom>
          <a:solidFill>
            <a:srgbClr val="7A0000">
              <a:alpha val="69803"/>
            </a:srgbClr>
          </a:solidFill>
          <a:ln w="19050" algn="ctr">
            <a:solidFill>
              <a:srgbClr val="FFFF99"/>
            </a:solidFill>
            <a:miter lim="800000"/>
            <a:headEnd/>
            <a:tailEnd/>
          </a:ln>
          <a:effectLst>
            <a:outerShdw dist="17961" dir="2700000" algn="ctr" rotWithShape="0">
              <a:srgbClr val="000000">
                <a:alpha val="50000"/>
              </a:srgbClr>
            </a:outerShdw>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EG" altLang="en-US" sz="2800" b="1" dirty="0">
                <a:solidFill>
                  <a:schemeClr val="bg1"/>
                </a:solidFill>
              </a:rPr>
              <a:t>لو ما عرفتش أكفى بيتي ؟</a:t>
            </a:r>
            <a:endParaRPr lang="en-US" altLang="en-US" sz="2800" b="1" dirty="0">
              <a:solidFill>
                <a:schemeClr val="bg1"/>
              </a:solidFill>
            </a:endParaRPr>
          </a:p>
          <a:p>
            <a:pPr algn="ctr" rtl="1"/>
            <a:r>
              <a:rPr lang="en-US" altLang="en-US" sz="2800" b="1" dirty="0">
                <a:solidFill>
                  <a:schemeClr val="bg1"/>
                </a:solidFill>
              </a:rPr>
              <a:t>If I didn't satisfy the needs of my house?</a:t>
            </a:r>
            <a:endParaRPr lang="ar-EG" altLang="en-US" sz="2800" b="1" dirty="0">
              <a:solidFill>
                <a:schemeClr val="bg1"/>
              </a:solidFill>
            </a:endParaRPr>
          </a:p>
        </p:txBody>
      </p:sp>
      <p:sp>
        <p:nvSpPr>
          <p:cNvPr id="11" name="AutoShape 3">
            <a:extLst>
              <a:ext uri="{FF2B5EF4-FFF2-40B4-BE49-F238E27FC236}">
                <a16:creationId xmlns:a16="http://schemas.microsoft.com/office/drawing/2014/main" xmlns="" id="{0C542180-A34A-4B42-80DC-5B7CAEFAAE8F}"/>
              </a:ext>
            </a:extLst>
          </p:cNvPr>
          <p:cNvSpPr>
            <a:spLocks noChangeArrowheads="1"/>
          </p:cNvSpPr>
          <p:nvPr/>
        </p:nvSpPr>
        <p:spPr bwMode="auto">
          <a:xfrm>
            <a:off x="8697864" y="192568"/>
            <a:ext cx="2762296" cy="1266950"/>
          </a:xfrm>
          <a:prstGeom prst="rect">
            <a:avLst/>
          </a:prstGeom>
          <a:solidFill>
            <a:schemeClr val="accent5">
              <a:lumMod val="50000"/>
              <a:alpha val="64706"/>
            </a:schemeClr>
          </a:solidFill>
          <a:ln w="28575" algn="ctr">
            <a:solidFill>
              <a:srgbClr val="C9F0F9"/>
            </a:solidFill>
            <a:miter lim="800000"/>
            <a:headEnd/>
            <a:tailEnd/>
          </a:ln>
          <a:effectLst>
            <a:outerShdw blurRad="40000" dist="17961" dir="2700000" algn="ctr" rotWithShape="0">
              <a:srgbClr val="000000">
                <a:alpha val="50000"/>
              </a:srgbClr>
            </a:outerShdw>
          </a:effectLst>
        </p:spPr>
        <p:txBody>
          <a:bodyPr wrap="none">
            <a:spAutoFit/>
          </a:bodyPr>
          <a:lstStyle/>
          <a:p>
            <a:pPr algn="ctr" rtl="1" eaLnBrk="1" hangingPunct="1">
              <a:lnSpc>
                <a:spcPct val="110000"/>
              </a:lnSpc>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الخوف الطبيعي</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rtl="1" eaLnBrk="1" hangingPunct="1">
              <a:lnSpc>
                <a:spcPct val="110000"/>
              </a:lnSpc>
              <a:spcBef>
                <a:spcPct val="0"/>
              </a:spcBef>
              <a:buFontTx/>
              <a:buNone/>
            </a:pPr>
            <a:r>
              <a:rPr lang="en-US" altLang="en-US" sz="3600" b="1" dirty="0">
                <a:solidFill>
                  <a:schemeClr val="bg1"/>
                </a:solidFill>
                <a:latin typeface="Times New Roman" panose="02020603050405020304" pitchFamily="18" charset="0"/>
                <a:cs typeface="Times New Roman" panose="02020603050405020304" pitchFamily="18" charset="0"/>
              </a:rPr>
              <a:t>Natural Fear</a:t>
            </a:r>
            <a:endParaRPr lang="ar-EG" altLang="en-US"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303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6" grpId="0" animBg="1" autoUpdateAnimBg="0"/>
      <p:bldP spid="7" grpId="0" animBg="1" autoUpdateAnimBg="0"/>
      <p:bldP spid="10"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لأجل كلمتك… أُرسلُها – أبونا باتريك">
            <a:extLst>
              <a:ext uri="{FF2B5EF4-FFF2-40B4-BE49-F238E27FC236}">
                <a16:creationId xmlns:a16="http://schemas.microsoft.com/office/drawing/2014/main" xmlns="" id="{24A79079-5CCE-4C4F-867D-925A661375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Oval 3">
            <a:extLst>
              <a:ext uri="{FF2B5EF4-FFF2-40B4-BE49-F238E27FC236}">
                <a16:creationId xmlns:a16="http://schemas.microsoft.com/office/drawing/2014/main" xmlns="" id="{3BE431A4-F20B-4986-B487-6A130A0A6C72}"/>
              </a:ext>
            </a:extLst>
          </p:cNvPr>
          <p:cNvSpPr>
            <a:spLocks noChangeArrowheads="1"/>
          </p:cNvSpPr>
          <p:nvPr/>
        </p:nvSpPr>
        <p:spPr bwMode="auto">
          <a:xfrm>
            <a:off x="552893" y="4506229"/>
            <a:ext cx="11451265" cy="2062103"/>
          </a:xfrm>
          <a:prstGeom prst="rect">
            <a:avLst/>
          </a:prstGeom>
          <a:solidFill>
            <a:srgbClr val="002060">
              <a:alpha val="69803"/>
            </a:srgbClr>
          </a:solidFill>
          <a:ln w="19050" algn="ctr">
            <a:solidFill>
              <a:srgbClr val="FFFF99"/>
            </a:solidFill>
            <a:miter lim="800000"/>
            <a:headEnd/>
            <a:tailEnd/>
          </a:ln>
          <a:effectLst>
            <a:outerShdw dist="17961" dir="2700000" algn="ctr" rotWithShape="0">
              <a:srgbClr val="000000">
                <a:alpha val="50000"/>
              </a:srgbClr>
            </a:outerShdw>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EG" sz="3200" b="1" dirty="0">
                <a:solidFill>
                  <a:schemeClr val="bg1"/>
                </a:solidFill>
              </a:rPr>
              <a:t>و لما فرغ من الكلام قال لسمعان ابعد الى العمق و القوا شباككم للصيد (لو  5 :  4)</a:t>
            </a:r>
          </a:p>
          <a:p>
            <a:pPr algn="ctr"/>
            <a:r>
              <a:rPr lang="en-US" sz="3200" b="1" dirty="0">
                <a:solidFill>
                  <a:schemeClr val="bg1"/>
                </a:solidFill>
              </a:rPr>
              <a:t>When He had stopped speaking, He said to Simon, "Launch out into the deep and let down your nets for a catch" (</a:t>
            </a:r>
            <a:r>
              <a:rPr lang="en-US" sz="3200" b="1" dirty="0" err="1">
                <a:solidFill>
                  <a:schemeClr val="bg1"/>
                </a:solidFill>
              </a:rPr>
              <a:t>Luk</a:t>
            </a:r>
            <a:r>
              <a:rPr lang="en-US" sz="3200" b="1" dirty="0">
                <a:solidFill>
                  <a:schemeClr val="bg1"/>
                </a:solidFill>
              </a:rPr>
              <a:t>  5 :  4)</a:t>
            </a:r>
          </a:p>
        </p:txBody>
      </p:sp>
      <p:sp>
        <p:nvSpPr>
          <p:cNvPr id="5" name="AutoShape 3">
            <a:extLst>
              <a:ext uri="{FF2B5EF4-FFF2-40B4-BE49-F238E27FC236}">
                <a16:creationId xmlns:a16="http://schemas.microsoft.com/office/drawing/2014/main" xmlns="" id="{C162150A-4062-4BD7-A6B8-F16AD45687FC}"/>
              </a:ext>
            </a:extLst>
          </p:cNvPr>
          <p:cNvSpPr>
            <a:spLocks noChangeArrowheads="1"/>
          </p:cNvSpPr>
          <p:nvPr/>
        </p:nvSpPr>
        <p:spPr bwMode="auto">
          <a:xfrm>
            <a:off x="8697864" y="192568"/>
            <a:ext cx="2762296" cy="1266950"/>
          </a:xfrm>
          <a:prstGeom prst="rect">
            <a:avLst/>
          </a:prstGeom>
          <a:solidFill>
            <a:schemeClr val="accent5">
              <a:lumMod val="50000"/>
              <a:alpha val="64706"/>
            </a:schemeClr>
          </a:solidFill>
          <a:ln w="28575" algn="ctr">
            <a:solidFill>
              <a:srgbClr val="C9F0F9"/>
            </a:solidFill>
            <a:miter lim="800000"/>
            <a:headEnd/>
            <a:tailEnd/>
          </a:ln>
          <a:effectLst>
            <a:outerShdw blurRad="40000" dist="17961" dir="2700000" algn="ctr" rotWithShape="0">
              <a:srgbClr val="000000">
                <a:alpha val="50000"/>
              </a:srgbClr>
            </a:outerShdw>
          </a:effectLst>
        </p:spPr>
        <p:txBody>
          <a:bodyPr wrap="none">
            <a:spAutoFit/>
          </a:bodyPr>
          <a:lstStyle/>
          <a:p>
            <a:pPr algn="ctr" rtl="1" eaLnBrk="1" hangingPunct="1">
              <a:lnSpc>
                <a:spcPct val="110000"/>
              </a:lnSpc>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الخوف الطبيعي</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rtl="1" eaLnBrk="1" hangingPunct="1">
              <a:lnSpc>
                <a:spcPct val="110000"/>
              </a:lnSpc>
              <a:spcBef>
                <a:spcPct val="0"/>
              </a:spcBef>
              <a:buFontTx/>
              <a:buNone/>
            </a:pPr>
            <a:r>
              <a:rPr lang="en-US" altLang="en-US" sz="3600" b="1" dirty="0">
                <a:solidFill>
                  <a:schemeClr val="bg1"/>
                </a:solidFill>
                <a:latin typeface="Times New Roman" panose="02020603050405020304" pitchFamily="18" charset="0"/>
                <a:cs typeface="Times New Roman" panose="02020603050405020304" pitchFamily="18" charset="0"/>
              </a:rPr>
              <a:t>Natural Fear</a:t>
            </a:r>
            <a:endParaRPr lang="ar-EG" altLang="en-US"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003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aturday in the 7th week of Easter, may 22, 2021 - Claretian Missionaries">
            <a:extLst>
              <a:ext uri="{FF2B5EF4-FFF2-40B4-BE49-F238E27FC236}">
                <a16:creationId xmlns:a16="http://schemas.microsoft.com/office/drawing/2014/main" xmlns="" id="{85558142-69C4-4067-ACB5-DCB24FF59D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Oval 3">
            <a:extLst>
              <a:ext uri="{FF2B5EF4-FFF2-40B4-BE49-F238E27FC236}">
                <a16:creationId xmlns:a16="http://schemas.microsoft.com/office/drawing/2014/main" xmlns="" id="{4EE39705-07D2-4655-9B7C-67875E38ADB2}"/>
              </a:ext>
            </a:extLst>
          </p:cNvPr>
          <p:cNvSpPr>
            <a:spLocks noChangeArrowheads="1"/>
          </p:cNvSpPr>
          <p:nvPr/>
        </p:nvSpPr>
        <p:spPr bwMode="auto">
          <a:xfrm>
            <a:off x="467590" y="3180131"/>
            <a:ext cx="11256819" cy="3539430"/>
          </a:xfrm>
          <a:prstGeom prst="rect">
            <a:avLst/>
          </a:prstGeom>
          <a:solidFill>
            <a:srgbClr val="333300">
              <a:alpha val="69412"/>
            </a:srgbClr>
          </a:solidFill>
          <a:ln w="19050" algn="ctr">
            <a:solidFill>
              <a:srgbClr val="FFFF99"/>
            </a:solidFill>
            <a:miter lim="800000"/>
            <a:headEnd/>
            <a:tailEnd/>
          </a:ln>
          <a:effectLst>
            <a:outerShdw dist="17961" dir="2700000" algn="ctr" rotWithShape="0">
              <a:srgbClr val="000000">
                <a:alpha val="50000"/>
              </a:srgbClr>
            </a:outerShdw>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EG" sz="2800" b="1" dirty="0">
                <a:solidFill>
                  <a:schemeClr val="bg1"/>
                </a:solidFill>
              </a:rPr>
              <a:t>فلما راى سمعان بطرس ذلك خر عند ركبتي يسوع قائلا اخرج من سفينتي يا رب لاني رجل خاطئ ....... و كذلك ايضا يعقوب و يوحنا ابنا زبدي اللذان كانا شريكي سمعان فقال يسوع لسمعان لا تخف من الان تكون تصطاد الناس. (لو  5 : 8 – 10)</a:t>
            </a:r>
          </a:p>
          <a:p>
            <a:pPr algn="ctr"/>
            <a:r>
              <a:rPr lang="en-US" sz="2800" b="1" dirty="0">
                <a:solidFill>
                  <a:schemeClr val="bg1"/>
                </a:solidFill>
              </a:rPr>
              <a:t>When Simon Peter saw [it,] he fell down at Jesus' knees, saying, "Depart from me, for I am a sinful man, O Lord! </a:t>
            </a:r>
            <a:r>
              <a:rPr lang="ar-EG" sz="2800" b="1" dirty="0">
                <a:solidFill>
                  <a:schemeClr val="bg1"/>
                </a:solidFill>
              </a:rPr>
              <a:t>....... </a:t>
            </a:r>
            <a:r>
              <a:rPr lang="en-US" sz="2800" b="1" dirty="0">
                <a:solidFill>
                  <a:schemeClr val="bg1"/>
                </a:solidFill>
              </a:rPr>
              <a:t> and so also [were] James and John, the sons of Zebedee, who were partners with Simon. And Jesus said to Simon, "Do not be afraid. From now on you will catch men" (</a:t>
            </a:r>
            <a:r>
              <a:rPr lang="en-US" sz="2800" b="1" dirty="0" err="1">
                <a:solidFill>
                  <a:schemeClr val="bg1"/>
                </a:solidFill>
              </a:rPr>
              <a:t>Luk</a:t>
            </a:r>
            <a:r>
              <a:rPr lang="en-US" sz="2800" b="1" dirty="0">
                <a:solidFill>
                  <a:schemeClr val="bg1"/>
                </a:solidFill>
              </a:rPr>
              <a:t>  5 :  8 – 10)</a:t>
            </a:r>
          </a:p>
        </p:txBody>
      </p:sp>
      <p:sp>
        <p:nvSpPr>
          <p:cNvPr id="6" name="AutoShape 3">
            <a:extLst>
              <a:ext uri="{FF2B5EF4-FFF2-40B4-BE49-F238E27FC236}">
                <a16:creationId xmlns:a16="http://schemas.microsoft.com/office/drawing/2014/main" xmlns="" id="{AAB65D4B-702D-403D-B647-D02B6BA6B223}"/>
              </a:ext>
            </a:extLst>
          </p:cNvPr>
          <p:cNvSpPr>
            <a:spLocks noChangeArrowheads="1"/>
          </p:cNvSpPr>
          <p:nvPr/>
        </p:nvSpPr>
        <p:spPr bwMode="auto">
          <a:xfrm>
            <a:off x="239467" y="159704"/>
            <a:ext cx="8175049" cy="1201739"/>
          </a:xfrm>
          <a:prstGeom prst="rect">
            <a:avLst/>
          </a:prstGeom>
          <a:solidFill>
            <a:srgbClr val="333300">
              <a:alpha val="64706"/>
            </a:srgbClr>
          </a:solidFill>
          <a:ln w="28575" algn="ctr">
            <a:solidFill>
              <a:srgbClr val="C9F0F9"/>
            </a:solidFill>
            <a:miter lim="800000"/>
            <a:headEnd/>
            <a:tailEnd/>
          </a:ln>
          <a:effectLst>
            <a:outerShdw blurRad="40000" dist="17961" dir="2700000" algn="ctr" rotWithShape="0">
              <a:srgbClr val="000000">
                <a:alpha val="50000"/>
              </a:srgbClr>
            </a:outerShdw>
          </a:effectLst>
        </p:spPr>
        <p:txBody>
          <a:bodyPr wrap="square">
            <a:spAutoFit/>
          </a:bodyPr>
          <a:lstStyle/>
          <a:p>
            <a:pPr algn="ctr" rtl="1" eaLnBrk="1" hangingPunct="1">
              <a:lnSpc>
                <a:spcPct val="110000"/>
              </a:lnSpc>
              <a:spcBef>
                <a:spcPct val="0"/>
              </a:spcBef>
              <a:buFontTx/>
              <a:buNone/>
            </a:pPr>
            <a:r>
              <a:rPr lang="ar-EG" altLang="en-US" sz="3400" b="1" dirty="0">
                <a:solidFill>
                  <a:schemeClr val="bg1"/>
                </a:solidFill>
                <a:latin typeface="Times New Roman" panose="02020603050405020304" pitchFamily="18" charset="0"/>
                <a:cs typeface="Times New Roman" panose="02020603050405020304" pitchFamily="18" charset="0"/>
              </a:rPr>
              <a:t>الخوف من الترك (التكريس)</a:t>
            </a:r>
            <a:endParaRPr lang="en-US" altLang="en-US" sz="3400" b="1" dirty="0">
              <a:solidFill>
                <a:schemeClr val="bg1"/>
              </a:solidFill>
              <a:latin typeface="Times New Roman" panose="02020603050405020304" pitchFamily="18" charset="0"/>
              <a:cs typeface="Times New Roman" panose="02020603050405020304" pitchFamily="18" charset="0"/>
            </a:endParaRPr>
          </a:p>
          <a:p>
            <a:pPr algn="ctr" rtl="1" eaLnBrk="1" hangingPunct="1">
              <a:lnSpc>
                <a:spcPct val="110000"/>
              </a:lnSpc>
              <a:spcBef>
                <a:spcPct val="0"/>
              </a:spcBef>
              <a:buFontTx/>
              <a:buNone/>
            </a:pPr>
            <a:r>
              <a:rPr lang="en-US" altLang="en-US" sz="3400" b="1" dirty="0">
                <a:solidFill>
                  <a:schemeClr val="bg1"/>
                </a:solidFill>
                <a:latin typeface="Times New Roman" panose="02020603050405020304" pitchFamily="18" charset="0"/>
                <a:cs typeface="Times New Roman" panose="02020603050405020304" pitchFamily="18" charset="0"/>
              </a:rPr>
              <a:t>The Fear of Abandonment (Consecration)</a:t>
            </a:r>
            <a:endParaRPr lang="ar-EG" altLang="en-US" sz="3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010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hallow Focus Photography of Man Wearing Red Polo Shirt">
            <a:extLst>
              <a:ext uri="{FF2B5EF4-FFF2-40B4-BE49-F238E27FC236}">
                <a16:creationId xmlns:a16="http://schemas.microsoft.com/office/drawing/2014/main" xmlns="" id="{C30A22E9-96E0-4BE7-9EC6-354EB0C3D4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81E3554E-1113-4444-B812-F0B15F6779CA}"/>
              </a:ext>
            </a:extLst>
          </p:cNvPr>
          <p:cNvSpPr>
            <a:spLocks noChangeArrowheads="1"/>
          </p:cNvSpPr>
          <p:nvPr/>
        </p:nvSpPr>
        <p:spPr bwMode="auto">
          <a:xfrm>
            <a:off x="3204233" y="3429000"/>
            <a:ext cx="5372337" cy="954107"/>
          </a:xfrm>
          <a:prstGeom prst="rect">
            <a:avLst/>
          </a:prstGeom>
          <a:solidFill>
            <a:schemeClr val="tx1">
              <a:lumMod val="85000"/>
              <a:lumOff val="15000"/>
              <a:alpha val="69803"/>
            </a:schemeClr>
          </a:solidFill>
          <a:ln w="19050" algn="ctr">
            <a:solidFill>
              <a:srgbClr val="FFFF99"/>
            </a:solidFill>
            <a:miter lim="800000"/>
            <a:headEnd/>
            <a:tailEnd/>
          </a:ln>
          <a:effectLst>
            <a:outerShdw dist="17961" dir="2700000" algn="ctr" rotWithShape="0">
              <a:srgbClr val="000000">
                <a:alpha val="50000"/>
              </a:srgbClr>
            </a:outerShdw>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EG" altLang="en-US" sz="2800" b="1" dirty="0">
                <a:solidFill>
                  <a:schemeClr val="bg1"/>
                </a:solidFill>
              </a:rPr>
              <a:t>مش ممكن </a:t>
            </a:r>
            <a:r>
              <a:rPr lang="ar-EG" altLang="en-US" sz="2800" b="1" dirty="0" err="1">
                <a:solidFill>
                  <a:schemeClr val="bg1"/>
                </a:solidFill>
              </a:rPr>
              <a:t>هانفع</a:t>
            </a:r>
            <a:endParaRPr lang="en-US" altLang="en-US" sz="2800" b="1" dirty="0">
              <a:solidFill>
                <a:schemeClr val="bg1"/>
              </a:solidFill>
            </a:endParaRPr>
          </a:p>
          <a:p>
            <a:pPr algn="ctr" rtl="1"/>
            <a:r>
              <a:rPr lang="en-US" altLang="en-US" sz="2800" b="1" dirty="0">
                <a:solidFill>
                  <a:schemeClr val="bg1"/>
                </a:solidFill>
              </a:rPr>
              <a:t>I cannot be of any use</a:t>
            </a:r>
          </a:p>
        </p:txBody>
      </p:sp>
      <p:sp>
        <p:nvSpPr>
          <p:cNvPr id="10" name="Rectangle 9">
            <a:extLst>
              <a:ext uri="{FF2B5EF4-FFF2-40B4-BE49-F238E27FC236}">
                <a16:creationId xmlns:a16="http://schemas.microsoft.com/office/drawing/2014/main" xmlns="" id="{892DC1F7-C344-47E6-B8DC-445D5EE101D6}"/>
              </a:ext>
            </a:extLst>
          </p:cNvPr>
          <p:cNvSpPr>
            <a:spLocks noChangeArrowheads="1"/>
          </p:cNvSpPr>
          <p:nvPr/>
        </p:nvSpPr>
        <p:spPr bwMode="auto">
          <a:xfrm>
            <a:off x="3178629" y="4567711"/>
            <a:ext cx="5397941" cy="954107"/>
          </a:xfrm>
          <a:prstGeom prst="rect">
            <a:avLst/>
          </a:prstGeom>
          <a:solidFill>
            <a:schemeClr val="tx1">
              <a:lumMod val="85000"/>
              <a:lumOff val="15000"/>
              <a:alpha val="69803"/>
            </a:schemeClr>
          </a:solidFill>
          <a:ln w="19050" algn="ctr">
            <a:solidFill>
              <a:srgbClr val="FFFF99"/>
            </a:solidFill>
            <a:miter lim="800000"/>
            <a:headEnd/>
            <a:tailEnd/>
          </a:ln>
          <a:effectLst>
            <a:outerShdw dist="17961" dir="2700000" algn="ctr" rotWithShape="0">
              <a:srgbClr val="000000">
                <a:alpha val="50000"/>
              </a:srgbClr>
            </a:outerShdw>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EG" altLang="en-US" sz="2800" b="1" dirty="0">
                <a:solidFill>
                  <a:schemeClr val="bg1"/>
                </a:solidFill>
              </a:rPr>
              <a:t>أنا أوحش منهم </a:t>
            </a:r>
            <a:endParaRPr lang="en-US" altLang="en-US" sz="2800" b="1" dirty="0">
              <a:solidFill>
                <a:schemeClr val="bg1"/>
              </a:solidFill>
            </a:endParaRPr>
          </a:p>
          <a:p>
            <a:pPr algn="ctr" rtl="1"/>
            <a:r>
              <a:rPr lang="en-US" altLang="en-US" sz="2800" b="1" dirty="0">
                <a:solidFill>
                  <a:schemeClr val="bg1"/>
                </a:solidFill>
              </a:rPr>
              <a:t>I am worse than them all</a:t>
            </a:r>
            <a:endParaRPr lang="ar-EG" altLang="en-US" sz="2800" b="1" dirty="0">
              <a:solidFill>
                <a:schemeClr val="bg1"/>
              </a:solidFill>
            </a:endParaRPr>
          </a:p>
        </p:txBody>
      </p:sp>
      <p:sp>
        <p:nvSpPr>
          <p:cNvPr id="13" name="Rectangle 12">
            <a:extLst>
              <a:ext uri="{FF2B5EF4-FFF2-40B4-BE49-F238E27FC236}">
                <a16:creationId xmlns:a16="http://schemas.microsoft.com/office/drawing/2014/main" xmlns="" id="{86AA6805-0A06-4E3A-B7D5-5210358CBDB0}"/>
              </a:ext>
            </a:extLst>
          </p:cNvPr>
          <p:cNvSpPr>
            <a:spLocks noChangeArrowheads="1"/>
          </p:cNvSpPr>
          <p:nvPr/>
        </p:nvSpPr>
        <p:spPr bwMode="auto">
          <a:xfrm>
            <a:off x="1009202" y="5765454"/>
            <a:ext cx="10173594" cy="954107"/>
          </a:xfrm>
          <a:prstGeom prst="rect">
            <a:avLst/>
          </a:prstGeom>
          <a:solidFill>
            <a:schemeClr val="tx1">
              <a:lumMod val="85000"/>
              <a:lumOff val="15000"/>
              <a:alpha val="69803"/>
            </a:schemeClr>
          </a:solidFill>
          <a:ln w="19050" algn="ctr">
            <a:solidFill>
              <a:srgbClr val="FFFF99"/>
            </a:solidFill>
            <a:miter lim="800000"/>
            <a:headEnd/>
            <a:tailEnd/>
          </a:ln>
          <a:effectLst>
            <a:outerShdw dist="17961" dir="2700000" algn="ctr" rotWithShape="0">
              <a:srgbClr val="000000">
                <a:alpha val="50000"/>
              </a:srgbClr>
            </a:outerShdw>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EG" altLang="en-US" sz="2800" b="1" dirty="0">
                <a:solidFill>
                  <a:schemeClr val="bg1"/>
                </a:solidFill>
              </a:rPr>
              <a:t>تغير الإتجاه .. قرار تكريس مجنون</a:t>
            </a:r>
            <a:endParaRPr lang="en-US" altLang="en-US" sz="2800" b="1" dirty="0">
              <a:solidFill>
                <a:schemeClr val="bg1"/>
              </a:solidFill>
            </a:endParaRPr>
          </a:p>
          <a:p>
            <a:pPr algn="ctr"/>
            <a:r>
              <a:rPr lang="en-US" altLang="en-US" sz="2800" b="1" dirty="0">
                <a:solidFill>
                  <a:schemeClr val="bg1"/>
                </a:solidFill>
              </a:rPr>
              <a:t>The change of direction.. a crazy decision of consecration</a:t>
            </a:r>
          </a:p>
        </p:txBody>
      </p:sp>
      <p:sp>
        <p:nvSpPr>
          <p:cNvPr id="11" name="AutoShape 3">
            <a:extLst>
              <a:ext uri="{FF2B5EF4-FFF2-40B4-BE49-F238E27FC236}">
                <a16:creationId xmlns:a16="http://schemas.microsoft.com/office/drawing/2014/main" xmlns="" id="{FF64CBD9-DB5C-44E6-87D2-389D9290E10A}"/>
              </a:ext>
            </a:extLst>
          </p:cNvPr>
          <p:cNvSpPr>
            <a:spLocks noChangeArrowheads="1"/>
          </p:cNvSpPr>
          <p:nvPr/>
        </p:nvSpPr>
        <p:spPr bwMode="auto">
          <a:xfrm>
            <a:off x="239467" y="159704"/>
            <a:ext cx="8175049" cy="1201739"/>
          </a:xfrm>
          <a:prstGeom prst="rect">
            <a:avLst/>
          </a:prstGeom>
          <a:solidFill>
            <a:srgbClr val="333300">
              <a:alpha val="64706"/>
            </a:srgbClr>
          </a:solidFill>
          <a:ln w="28575" algn="ctr">
            <a:solidFill>
              <a:srgbClr val="C9F0F9"/>
            </a:solidFill>
            <a:miter lim="800000"/>
            <a:headEnd/>
            <a:tailEnd/>
          </a:ln>
          <a:effectLst>
            <a:outerShdw blurRad="40000" dist="17961" dir="2700000" algn="ctr" rotWithShape="0">
              <a:srgbClr val="000000">
                <a:alpha val="50000"/>
              </a:srgbClr>
            </a:outerShdw>
          </a:effectLst>
        </p:spPr>
        <p:txBody>
          <a:bodyPr wrap="square">
            <a:spAutoFit/>
          </a:bodyPr>
          <a:lstStyle/>
          <a:p>
            <a:pPr algn="ctr" rtl="1" eaLnBrk="1" hangingPunct="1">
              <a:lnSpc>
                <a:spcPct val="110000"/>
              </a:lnSpc>
              <a:spcBef>
                <a:spcPct val="0"/>
              </a:spcBef>
              <a:buFontTx/>
              <a:buNone/>
            </a:pPr>
            <a:r>
              <a:rPr lang="ar-EG" altLang="en-US" sz="3400" b="1" dirty="0">
                <a:solidFill>
                  <a:schemeClr val="bg1"/>
                </a:solidFill>
                <a:latin typeface="Times New Roman" panose="02020603050405020304" pitchFamily="18" charset="0"/>
                <a:cs typeface="Times New Roman" panose="02020603050405020304" pitchFamily="18" charset="0"/>
              </a:rPr>
              <a:t>الخوف من الترك (التكريس)</a:t>
            </a:r>
            <a:endParaRPr lang="en-US" altLang="en-US" sz="3400" b="1" dirty="0">
              <a:solidFill>
                <a:schemeClr val="bg1"/>
              </a:solidFill>
              <a:latin typeface="Times New Roman" panose="02020603050405020304" pitchFamily="18" charset="0"/>
              <a:cs typeface="Times New Roman" panose="02020603050405020304" pitchFamily="18" charset="0"/>
            </a:endParaRPr>
          </a:p>
          <a:p>
            <a:pPr algn="ctr" rtl="1" eaLnBrk="1" hangingPunct="1">
              <a:lnSpc>
                <a:spcPct val="110000"/>
              </a:lnSpc>
              <a:spcBef>
                <a:spcPct val="0"/>
              </a:spcBef>
              <a:buFontTx/>
              <a:buNone/>
            </a:pPr>
            <a:r>
              <a:rPr lang="en-US" altLang="en-US" sz="3400" b="1" dirty="0">
                <a:solidFill>
                  <a:schemeClr val="bg1"/>
                </a:solidFill>
                <a:latin typeface="Times New Roman" panose="02020603050405020304" pitchFamily="18" charset="0"/>
                <a:cs typeface="Times New Roman" panose="02020603050405020304" pitchFamily="18" charset="0"/>
              </a:rPr>
              <a:t>The Fear of Abandonment (Consecration)</a:t>
            </a:r>
            <a:endParaRPr lang="ar-EG" altLang="en-US" sz="3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89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10" grpId="0" animBg="1" autoUpdateAnimBg="0"/>
      <p:bldP spid="13"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hallow Focus Photography of Man Wearing Red Polo Shirt">
            <a:extLst>
              <a:ext uri="{FF2B5EF4-FFF2-40B4-BE49-F238E27FC236}">
                <a16:creationId xmlns:a16="http://schemas.microsoft.com/office/drawing/2014/main" xmlns="" id="{C30A22E9-96E0-4BE7-9EC6-354EB0C3D4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xmlns="" id="{39EEC604-BAE9-4398-9100-5886792EA46D}"/>
              </a:ext>
            </a:extLst>
          </p:cNvPr>
          <p:cNvSpPr>
            <a:spLocks noChangeArrowheads="1"/>
          </p:cNvSpPr>
          <p:nvPr/>
        </p:nvSpPr>
        <p:spPr bwMode="auto">
          <a:xfrm>
            <a:off x="3453376" y="4216257"/>
            <a:ext cx="4961140" cy="954107"/>
          </a:xfrm>
          <a:prstGeom prst="rect">
            <a:avLst/>
          </a:prstGeom>
          <a:solidFill>
            <a:schemeClr val="tx1">
              <a:lumMod val="85000"/>
              <a:lumOff val="15000"/>
              <a:alpha val="69803"/>
            </a:schemeClr>
          </a:solidFill>
          <a:ln w="19050" algn="ctr">
            <a:solidFill>
              <a:srgbClr val="FFFF99"/>
            </a:solidFill>
            <a:miter lim="800000"/>
            <a:headEnd/>
            <a:tailEnd/>
          </a:ln>
          <a:effectLst>
            <a:outerShdw dist="17961" dir="2700000" algn="ctr" rotWithShape="0">
              <a:srgbClr val="000000">
                <a:alpha val="50000"/>
              </a:srgbClr>
            </a:outerShdw>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EG" altLang="en-US" sz="2800" b="1" dirty="0">
                <a:solidFill>
                  <a:schemeClr val="bg1"/>
                </a:solidFill>
              </a:rPr>
              <a:t>هل من ضمانات ؟</a:t>
            </a:r>
            <a:endParaRPr lang="en-US" altLang="en-US" sz="2800" b="1" dirty="0">
              <a:solidFill>
                <a:schemeClr val="bg1"/>
              </a:solidFill>
            </a:endParaRPr>
          </a:p>
          <a:p>
            <a:pPr algn="ctr" rtl="1"/>
            <a:r>
              <a:rPr lang="en-US" altLang="en-US" sz="2800" b="1" dirty="0">
                <a:solidFill>
                  <a:schemeClr val="bg1"/>
                </a:solidFill>
              </a:rPr>
              <a:t>Are there any guarantees?</a:t>
            </a:r>
            <a:endParaRPr lang="ar-EG" altLang="en-US" sz="2800" b="1" dirty="0">
              <a:solidFill>
                <a:schemeClr val="bg1"/>
              </a:solidFill>
            </a:endParaRPr>
          </a:p>
        </p:txBody>
      </p:sp>
      <p:sp>
        <p:nvSpPr>
          <p:cNvPr id="15" name="Rectangle 14">
            <a:extLst>
              <a:ext uri="{FF2B5EF4-FFF2-40B4-BE49-F238E27FC236}">
                <a16:creationId xmlns:a16="http://schemas.microsoft.com/office/drawing/2014/main" xmlns="" id="{691C705F-48A6-4F13-BE75-6459B9471EC2}"/>
              </a:ext>
            </a:extLst>
          </p:cNvPr>
          <p:cNvSpPr>
            <a:spLocks noChangeArrowheads="1"/>
          </p:cNvSpPr>
          <p:nvPr/>
        </p:nvSpPr>
        <p:spPr bwMode="auto">
          <a:xfrm>
            <a:off x="2739619" y="5537128"/>
            <a:ext cx="6388654" cy="954107"/>
          </a:xfrm>
          <a:prstGeom prst="rect">
            <a:avLst/>
          </a:prstGeom>
          <a:solidFill>
            <a:schemeClr val="tx1">
              <a:lumMod val="85000"/>
              <a:lumOff val="15000"/>
              <a:alpha val="69803"/>
            </a:schemeClr>
          </a:solidFill>
          <a:ln w="19050" algn="ctr">
            <a:solidFill>
              <a:srgbClr val="FFFF99"/>
            </a:solidFill>
            <a:miter lim="800000"/>
            <a:headEnd/>
            <a:tailEnd/>
          </a:ln>
          <a:effectLst>
            <a:outerShdw dist="17961" dir="2700000" algn="ctr" rotWithShape="0">
              <a:srgbClr val="000000">
                <a:alpha val="50000"/>
              </a:srgbClr>
            </a:outerShdw>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EG" altLang="en-US" sz="2800" b="1" dirty="0">
                <a:solidFill>
                  <a:schemeClr val="bg1"/>
                </a:solidFill>
              </a:rPr>
              <a:t>هايقولوا عليَّ ايه ؟</a:t>
            </a:r>
            <a:endParaRPr lang="en-US" altLang="en-US" sz="2800" b="1" dirty="0">
              <a:solidFill>
                <a:schemeClr val="bg1"/>
              </a:solidFill>
            </a:endParaRPr>
          </a:p>
          <a:p>
            <a:pPr algn="ctr" rtl="1"/>
            <a:r>
              <a:rPr lang="en-US" altLang="en-US" sz="2800" b="1" dirty="0">
                <a:solidFill>
                  <a:schemeClr val="bg1"/>
                </a:solidFill>
              </a:rPr>
              <a:t>What would people say about me?</a:t>
            </a:r>
            <a:endParaRPr lang="ar-EG" altLang="en-US" sz="2800" b="1" dirty="0">
              <a:solidFill>
                <a:schemeClr val="bg1"/>
              </a:solidFill>
            </a:endParaRPr>
          </a:p>
        </p:txBody>
      </p:sp>
      <p:sp>
        <p:nvSpPr>
          <p:cNvPr id="9" name="AutoShape 3">
            <a:extLst>
              <a:ext uri="{FF2B5EF4-FFF2-40B4-BE49-F238E27FC236}">
                <a16:creationId xmlns:a16="http://schemas.microsoft.com/office/drawing/2014/main" xmlns="" id="{28E871BA-5ABD-490D-A95B-4A02F5DAE191}"/>
              </a:ext>
            </a:extLst>
          </p:cNvPr>
          <p:cNvSpPr>
            <a:spLocks noChangeArrowheads="1"/>
          </p:cNvSpPr>
          <p:nvPr/>
        </p:nvSpPr>
        <p:spPr bwMode="auto">
          <a:xfrm>
            <a:off x="239467" y="159704"/>
            <a:ext cx="8175049" cy="1201739"/>
          </a:xfrm>
          <a:prstGeom prst="rect">
            <a:avLst/>
          </a:prstGeom>
          <a:solidFill>
            <a:srgbClr val="333300">
              <a:alpha val="64706"/>
            </a:srgbClr>
          </a:solidFill>
          <a:ln w="28575" algn="ctr">
            <a:solidFill>
              <a:srgbClr val="C9F0F9"/>
            </a:solidFill>
            <a:miter lim="800000"/>
            <a:headEnd/>
            <a:tailEnd/>
          </a:ln>
          <a:effectLst>
            <a:outerShdw blurRad="40000" dist="17961" dir="2700000" algn="ctr" rotWithShape="0">
              <a:srgbClr val="000000">
                <a:alpha val="50000"/>
              </a:srgbClr>
            </a:outerShdw>
          </a:effectLst>
        </p:spPr>
        <p:txBody>
          <a:bodyPr wrap="square">
            <a:spAutoFit/>
          </a:bodyPr>
          <a:lstStyle/>
          <a:p>
            <a:pPr algn="ctr" rtl="1" eaLnBrk="1" hangingPunct="1">
              <a:lnSpc>
                <a:spcPct val="110000"/>
              </a:lnSpc>
              <a:spcBef>
                <a:spcPct val="0"/>
              </a:spcBef>
              <a:buFontTx/>
              <a:buNone/>
            </a:pPr>
            <a:r>
              <a:rPr lang="ar-EG" altLang="en-US" sz="3400" b="1" dirty="0">
                <a:solidFill>
                  <a:schemeClr val="bg1"/>
                </a:solidFill>
                <a:latin typeface="Times New Roman" panose="02020603050405020304" pitchFamily="18" charset="0"/>
                <a:cs typeface="Times New Roman" panose="02020603050405020304" pitchFamily="18" charset="0"/>
              </a:rPr>
              <a:t>الخوف من الترك (التكريس)</a:t>
            </a:r>
            <a:endParaRPr lang="en-US" altLang="en-US" sz="3400" b="1" dirty="0">
              <a:solidFill>
                <a:schemeClr val="bg1"/>
              </a:solidFill>
              <a:latin typeface="Times New Roman" panose="02020603050405020304" pitchFamily="18" charset="0"/>
              <a:cs typeface="Times New Roman" panose="02020603050405020304" pitchFamily="18" charset="0"/>
            </a:endParaRPr>
          </a:p>
          <a:p>
            <a:pPr algn="ctr" rtl="1" eaLnBrk="1" hangingPunct="1">
              <a:lnSpc>
                <a:spcPct val="110000"/>
              </a:lnSpc>
              <a:spcBef>
                <a:spcPct val="0"/>
              </a:spcBef>
              <a:buFontTx/>
              <a:buNone/>
            </a:pPr>
            <a:r>
              <a:rPr lang="en-US" altLang="en-US" sz="3400" b="1" dirty="0">
                <a:solidFill>
                  <a:schemeClr val="bg1"/>
                </a:solidFill>
                <a:latin typeface="Times New Roman" panose="02020603050405020304" pitchFamily="18" charset="0"/>
                <a:cs typeface="Times New Roman" panose="02020603050405020304" pitchFamily="18" charset="0"/>
              </a:rPr>
              <a:t>The Fear of Abandonment (Consecration)</a:t>
            </a:r>
            <a:endParaRPr lang="ar-EG" altLang="en-US" sz="3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873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5"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Jesus Walks with His Disciples">
            <a:extLst>
              <a:ext uri="{FF2B5EF4-FFF2-40B4-BE49-F238E27FC236}">
                <a16:creationId xmlns:a16="http://schemas.microsoft.com/office/drawing/2014/main" xmlns="" id="{14374DEF-D2FF-4544-907A-34165B0A97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Oval 3">
            <a:extLst>
              <a:ext uri="{FF2B5EF4-FFF2-40B4-BE49-F238E27FC236}">
                <a16:creationId xmlns:a16="http://schemas.microsoft.com/office/drawing/2014/main" xmlns="" id="{4EE39705-07D2-4655-9B7C-67875E38ADB2}"/>
              </a:ext>
            </a:extLst>
          </p:cNvPr>
          <p:cNvSpPr>
            <a:spLocks noChangeArrowheads="1"/>
          </p:cNvSpPr>
          <p:nvPr/>
        </p:nvSpPr>
        <p:spPr bwMode="auto">
          <a:xfrm>
            <a:off x="749958" y="5128636"/>
            <a:ext cx="10394374" cy="1569660"/>
          </a:xfrm>
          <a:prstGeom prst="rect">
            <a:avLst/>
          </a:prstGeom>
          <a:solidFill>
            <a:schemeClr val="tx1">
              <a:lumMod val="85000"/>
              <a:lumOff val="15000"/>
              <a:alpha val="69803"/>
            </a:schemeClr>
          </a:solidFill>
          <a:ln w="19050" algn="ctr">
            <a:solidFill>
              <a:srgbClr val="FFFF99"/>
            </a:solidFill>
            <a:miter lim="800000"/>
            <a:headEnd/>
            <a:tailEnd/>
          </a:ln>
          <a:effectLst>
            <a:outerShdw dist="17961" dir="2700000" algn="ctr" rotWithShape="0">
              <a:srgbClr val="000000">
                <a:alpha val="50000"/>
              </a:srgbClr>
            </a:outerShdw>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EG" sz="3200" b="1" dirty="0">
                <a:solidFill>
                  <a:schemeClr val="bg1"/>
                </a:solidFill>
              </a:rPr>
              <a:t>و لما جاءوا بالسفينتين الى البر تركوا كل شيء و تبعوه. (لو  5 : 11)</a:t>
            </a:r>
          </a:p>
          <a:p>
            <a:pPr algn="ctr"/>
            <a:r>
              <a:rPr lang="en-US" sz="3200" b="1" dirty="0">
                <a:solidFill>
                  <a:schemeClr val="bg1"/>
                </a:solidFill>
              </a:rPr>
              <a:t>So when they had brought their boats to land, they forsook all and followed Him. (</a:t>
            </a:r>
            <a:r>
              <a:rPr lang="en-US" sz="3200" b="1" dirty="0" err="1">
                <a:solidFill>
                  <a:schemeClr val="bg1"/>
                </a:solidFill>
              </a:rPr>
              <a:t>Luk</a:t>
            </a:r>
            <a:r>
              <a:rPr lang="en-US" sz="3200" b="1" dirty="0">
                <a:solidFill>
                  <a:schemeClr val="bg1"/>
                </a:solidFill>
              </a:rPr>
              <a:t>  5 :  11)</a:t>
            </a:r>
          </a:p>
        </p:txBody>
      </p:sp>
      <p:sp>
        <p:nvSpPr>
          <p:cNvPr id="5" name="AutoShape 3">
            <a:extLst>
              <a:ext uri="{FF2B5EF4-FFF2-40B4-BE49-F238E27FC236}">
                <a16:creationId xmlns:a16="http://schemas.microsoft.com/office/drawing/2014/main" xmlns="" id="{53E39E18-149F-4648-83DE-35453E20AB40}"/>
              </a:ext>
            </a:extLst>
          </p:cNvPr>
          <p:cNvSpPr>
            <a:spLocks noChangeArrowheads="1"/>
          </p:cNvSpPr>
          <p:nvPr/>
        </p:nvSpPr>
        <p:spPr bwMode="auto">
          <a:xfrm>
            <a:off x="239467" y="159704"/>
            <a:ext cx="8175049" cy="1201739"/>
          </a:xfrm>
          <a:prstGeom prst="rect">
            <a:avLst/>
          </a:prstGeom>
          <a:solidFill>
            <a:srgbClr val="333300">
              <a:alpha val="64706"/>
            </a:srgbClr>
          </a:solidFill>
          <a:ln w="28575" algn="ctr">
            <a:solidFill>
              <a:srgbClr val="C9F0F9"/>
            </a:solidFill>
            <a:miter lim="800000"/>
            <a:headEnd/>
            <a:tailEnd/>
          </a:ln>
          <a:effectLst>
            <a:outerShdw blurRad="40000" dist="17961" dir="2700000" algn="ctr" rotWithShape="0">
              <a:srgbClr val="000000">
                <a:alpha val="50000"/>
              </a:srgbClr>
            </a:outerShdw>
          </a:effectLst>
        </p:spPr>
        <p:txBody>
          <a:bodyPr wrap="square">
            <a:spAutoFit/>
          </a:bodyPr>
          <a:lstStyle/>
          <a:p>
            <a:pPr algn="ctr" rtl="1" eaLnBrk="1" hangingPunct="1">
              <a:lnSpc>
                <a:spcPct val="110000"/>
              </a:lnSpc>
              <a:spcBef>
                <a:spcPct val="0"/>
              </a:spcBef>
              <a:buFontTx/>
              <a:buNone/>
            </a:pPr>
            <a:r>
              <a:rPr lang="ar-EG" altLang="en-US" sz="3400" b="1" dirty="0">
                <a:solidFill>
                  <a:schemeClr val="bg1"/>
                </a:solidFill>
                <a:latin typeface="Times New Roman" panose="02020603050405020304" pitchFamily="18" charset="0"/>
                <a:cs typeface="Times New Roman" panose="02020603050405020304" pitchFamily="18" charset="0"/>
              </a:rPr>
              <a:t>الخوف من الترك (التكريس)</a:t>
            </a:r>
            <a:endParaRPr lang="en-US" altLang="en-US" sz="3400" b="1" dirty="0">
              <a:solidFill>
                <a:schemeClr val="bg1"/>
              </a:solidFill>
              <a:latin typeface="Times New Roman" panose="02020603050405020304" pitchFamily="18" charset="0"/>
              <a:cs typeface="Times New Roman" panose="02020603050405020304" pitchFamily="18" charset="0"/>
            </a:endParaRPr>
          </a:p>
          <a:p>
            <a:pPr algn="ctr" rtl="1" eaLnBrk="1" hangingPunct="1">
              <a:lnSpc>
                <a:spcPct val="110000"/>
              </a:lnSpc>
              <a:spcBef>
                <a:spcPct val="0"/>
              </a:spcBef>
              <a:buFontTx/>
              <a:buNone/>
            </a:pPr>
            <a:r>
              <a:rPr lang="en-US" altLang="en-US" sz="3400" b="1" dirty="0">
                <a:solidFill>
                  <a:schemeClr val="bg1"/>
                </a:solidFill>
                <a:latin typeface="Times New Roman" panose="02020603050405020304" pitchFamily="18" charset="0"/>
                <a:cs typeface="Times New Roman" panose="02020603050405020304" pitchFamily="18" charset="0"/>
              </a:rPr>
              <a:t>The Fear of Abandonment (Consecration)</a:t>
            </a:r>
            <a:endParaRPr lang="ar-EG" altLang="en-US" sz="3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516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Sermon: Matthew Ch 14 v 22-33. Jesus Walks on the Water - St Wilfrid&amp;#39;s">
            <a:extLst>
              <a:ext uri="{FF2B5EF4-FFF2-40B4-BE49-F238E27FC236}">
                <a16:creationId xmlns:a16="http://schemas.microsoft.com/office/drawing/2014/main" xmlns="" id="{3F365EF0-5CA3-4D61-914E-23E84A2AB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3">
            <a:extLst>
              <a:ext uri="{FF2B5EF4-FFF2-40B4-BE49-F238E27FC236}">
                <a16:creationId xmlns:a16="http://schemas.microsoft.com/office/drawing/2014/main" xmlns="" id="{D8620BB5-3E3C-4763-A8F3-1D94E10774A5}"/>
              </a:ext>
            </a:extLst>
          </p:cNvPr>
          <p:cNvSpPr>
            <a:spLocks noChangeArrowheads="1"/>
          </p:cNvSpPr>
          <p:nvPr/>
        </p:nvSpPr>
        <p:spPr bwMode="auto">
          <a:xfrm>
            <a:off x="898813" y="248611"/>
            <a:ext cx="4566635" cy="1200329"/>
          </a:xfrm>
          <a:prstGeom prst="rect">
            <a:avLst/>
          </a:prstGeom>
          <a:gradFill>
            <a:gsLst>
              <a:gs pos="0">
                <a:srgbClr val="0070C0"/>
              </a:gs>
              <a:gs pos="74000">
                <a:schemeClr val="accent6">
                  <a:lumMod val="75000"/>
                </a:schemeClr>
              </a:gs>
              <a:gs pos="83000">
                <a:srgbClr val="003300"/>
              </a:gs>
              <a:gs pos="100000">
                <a:schemeClr val="accent6">
                  <a:lumMod val="50000"/>
                </a:schemeClr>
              </a:gs>
            </a:gsLst>
            <a:lin ang="5400000" scaled="1"/>
          </a:gradFill>
          <a:ln w="38100" algn="ctr">
            <a:solidFill>
              <a:srgbClr val="FFCC99"/>
            </a:solidFill>
            <a:round/>
            <a:headEnd/>
            <a:tailEnd/>
          </a:ln>
          <a:effectLst>
            <a:outerShdw dist="17961" dir="2700000" algn="ctr" rotWithShape="0">
              <a:srgbClr val="000000">
                <a:alpha val="29999"/>
              </a:srgbClr>
            </a:outerShdw>
          </a:effectLst>
        </p:spPr>
        <p:txBody>
          <a:bodyPr wrap="none" anchor="ctr">
            <a:spAutoFit/>
          </a:bodyPr>
          <a:lstStyle/>
          <a:p>
            <a:pPr algn="ctr" rtl="1">
              <a:spcBef>
                <a:spcPct val="0"/>
              </a:spcBef>
            </a:pPr>
            <a:r>
              <a:rPr lang="ar-EG" altLang="en-US" sz="3600" b="1" dirty="0">
                <a:solidFill>
                  <a:schemeClr val="bg1"/>
                </a:solidFill>
                <a:latin typeface="Times New Roman" panose="02020603050405020304" pitchFamily="18" charset="0"/>
                <a:cs typeface="Times New Roman" panose="02020603050405020304" pitchFamily="18" charset="0"/>
              </a:rPr>
              <a:t>الخوف من الغرق</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rtl="1">
              <a:spcBef>
                <a:spcPct val="0"/>
              </a:spcBef>
            </a:pPr>
            <a:r>
              <a:rPr lang="en-US" altLang="en-US" sz="3600" b="1" dirty="0">
                <a:solidFill>
                  <a:schemeClr val="bg1"/>
                </a:solidFill>
                <a:latin typeface="Times New Roman" panose="02020603050405020304" pitchFamily="18" charset="0"/>
                <a:cs typeface="Times New Roman" panose="02020603050405020304" pitchFamily="18" charset="0"/>
              </a:rPr>
              <a:t>The Fear of Drowning</a:t>
            </a:r>
            <a:endParaRPr lang="ar-EG" altLang="en-US" sz="3600" b="1" dirty="0">
              <a:solidFill>
                <a:schemeClr val="bg1"/>
              </a:solidFill>
              <a:latin typeface="Times New Roman" panose="02020603050405020304" pitchFamily="18" charset="0"/>
              <a:cs typeface="Times New Roman" panose="02020603050405020304" pitchFamily="18" charset="0"/>
            </a:endParaRPr>
          </a:p>
        </p:txBody>
      </p:sp>
      <p:sp>
        <p:nvSpPr>
          <p:cNvPr id="8" name="Oval 3">
            <a:extLst>
              <a:ext uri="{FF2B5EF4-FFF2-40B4-BE49-F238E27FC236}">
                <a16:creationId xmlns:a16="http://schemas.microsoft.com/office/drawing/2014/main" xmlns="" id="{4EE39705-07D2-4655-9B7C-67875E38ADB2}"/>
              </a:ext>
            </a:extLst>
          </p:cNvPr>
          <p:cNvSpPr>
            <a:spLocks noChangeArrowheads="1"/>
          </p:cNvSpPr>
          <p:nvPr/>
        </p:nvSpPr>
        <p:spPr bwMode="auto">
          <a:xfrm>
            <a:off x="221511" y="3069959"/>
            <a:ext cx="11748977" cy="3539430"/>
          </a:xfrm>
          <a:prstGeom prst="rect">
            <a:avLst/>
          </a:prstGeom>
          <a:solidFill>
            <a:schemeClr val="accent5">
              <a:lumMod val="75000"/>
              <a:alpha val="69803"/>
            </a:schemeClr>
          </a:solidFill>
          <a:ln w="19050" algn="ctr">
            <a:solidFill>
              <a:srgbClr val="FFFF99"/>
            </a:solidFill>
            <a:miter lim="800000"/>
            <a:headEnd/>
            <a:tailEnd/>
          </a:ln>
          <a:effectLst>
            <a:outerShdw dist="17961" dir="2700000" algn="ctr" rotWithShape="0">
              <a:srgbClr val="000000">
                <a:alpha val="50000"/>
              </a:srgbClr>
            </a:outerShdw>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EG" sz="2800" b="1" dirty="0">
                <a:solidFill>
                  <a:schemeClr val="bg1"/>
                </a:solidFill>
              </a:rPr>
              <a:t>فلما ابصره التلاميذ ماشيا على البحر اضطربوا قائلين انه خيال و من الخوف صرخوا. فللوقت كلمهم يسوع قائلا تشجعوا انا هو لا تخافوا. فاجاب بطرس و قال يا سيد ان كنت انت هو فمرني ان اتي اليك على الماء. (مت  14 :  26)</a:t>
            </a:r>
          </a:p>
          <a:p>
            <a:pPr algn="ctr"/>
            <a:r>
              <a:rPr lang="en-US" sz="2800" b="1" dirty="0">
                <a:solidFill>
                  <a:schemeClr val="bg1"/>
                </a:solidFill>
              </a:rPr>
              <a:t>And when the disciples saw Him walking on the sea, they were troubled, saying, "It is a ghost!" And they cried out for fear. But immediately Jesus spoke to them, saying, "Be of good cheer! It is I; do not be afraid". And Peter answered Him and said, "Lord, if it is You, command me to come to You on the water". </a:t>
            </a:r>
          </a:p>
        </p:txBody>
      </p:sp>
    </p:spTree>
    <p:extLst>
      <p:ext uri="{BB962C8B-B14F-4D97-AF65-F5344CB8AC3E}">
        <p14:creationId xmlns:p14="http://schemas.microsoft.com/office/powerpoint/2010/main" val="137736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1811</TotalTime>
  <Words>1807</Words>
  <Application>Microsoft Office PowerPoint</Application>
  <PresentationFormat>Custom</PresentationFormat>
  <Paragraphs>127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Shereen Seif</dc:creator>
  <cp:lastModifiedBy>ACER</cp:lastModifiedBy>
  <cp:revision>87</cp:revision>
  <dcterms:created xsi:type="dcterms:W3CDTF">2019-07-10T22:20:03Z</dcterms:created>
  <dcterms:modified xsi:type="dcterms:W3CDTF">2022-02-26T11:55:40Z</dcterms:modified>
</cp:coreProperties>
</file>