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7"/>
  </p:notesMasterIdLst>
  <p:sldIdLst>
    <p:sldId id="256" r:id="rId2"/>
    <p:sldId id="344" r:id="rId3"/>
    <p:sldId id="361" r:id="rId4"/>
    <p:sldId id="313" r:id="rId5"/>
    <p:sldId id="362" r:id="rId6"/>
    <p:sldId id="345" r:id="rId7"/>
    <p:sldId id="346" r:id="rId8"/>
    <p:sldId id="347" r:id="rId9"/>
    <p:sldId id="348" r:id="rId10"/>
    <p:sldId id="349" r:id="rId11"/>
    <p:sldId id="350" r:id="rId12"/>
    <p:sldId id="351" r:id="rId13"/>
    <p:sldId id="352" r:id="rId14"/>
    <p:sldId id="353" r:id="rId15"/>
    <p:sldId id="354" r:id="rId16"/>
    <p:sldId id="355" r:id="rId17"/>
    <p:sldId id="356" r:id="rId18"/>
    <p:sldId id="318" r:id="rId19"/>
    <p:sldId id="359" r:id="rId20"/>
    <p:sldId id="319" r:id="rId21"/>
    <p:sldId id="357" r:id="rId22"/>
    <p:sldId id="364" r:id="rId23"/>
    <p:sldId id="358" r:id="rId24"/>
    <p:sldId id="363" r:id="rId25"/>
    <p:sldId id="360" r:id="rId2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7DAE"/>
    <a:srgbClr val="33BDB0"/>
    <a:srgbClr val="3366FF"/>
    <a:srgbClr val="003300"/>
    <a:srgbClr val="CC6600"/>
    <a:srgbClr val="990033"/>
    <a:srgbClr val="006600"/>
    <a:srgbClr val="333300"/>
    <a:srgbClr val="808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9114" autoAdjust="0"/>
  </p:normalViewPr>
  <p:slideViewPr>
    <p:cSldViewPr>
      <p:cViewPr varScale="1">
        <p:scale>
          <a:sx n="59" d="100"/>
          <a:sy n="59" d="100"/>
        </p:scale>
        <p:origin x="10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65F22F-9F0B-40F4-8E6F-51A4E4C57E30}" type="datetimeFigureOut">
              <a:rPr lang="en-US" smtClean="0"/>
              <a:t>9/22/2017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CC2272-CC0F-40BB-9715-E5E734270D96}" type="slidenum">
              <a:rPr lang="en-US" smtClean="0"/>
              <a:t>‹#›</a:t>
            </a:fld>
            <a:endParaRPr lang="en-US"/>
          </a:p>
        </p:txBody>
      </p:sp>
    </p:spTree>
    <p:extLst>
      <p:ext uri="{BB962C8B-B14F-4D97-AF65-F5344CB8AC3E}">
        <p14:creationId xmlns:p14="http://schemas.microsoft.com/office/powerpoint/2010/main" val="2327586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70790EC2-2BEB-4A2D-A731-4479D6F0D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F3EA9FD-EB76-4AFF-93DF-0D816B623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en-US"/>
          </a:p>
        </p:txBody>
      </p:sp>
      <p:sp>
        <p:nvSpPr>
          <p:cNvPr id="26628" name="Slide Number Placeholder 3">
            <a:extLst>
              <a:ext uri="{FF2B5EF4-FFF2-40B4-BE49-F238E27FC236}">
                <a16:creationId xmlns:a16="http://schemas.microsoft.com/office/drawing/2014/main" xmlns="" id="{07B91B9D-2661-4D1A-A477-49F0A06F3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768C97-9130-44C2-884A-E911E2A9F934}" type="slidenum">
              <a:rPr lang="en-US" altLang="en-US"/>
              <a:pPr/>
              <a:t>6</a:t>
            </a:fld>
            <a:endParaRPr lang="en-US" altLang="en-US"/>
          </a:p>
        </p:txBody>
      </p:sp>
    </p:spTree>
    <p:extLst>
      <p:ext uri="{BB962C8B-B14F-4D97-AF65-F5344CB8AC3E}">
        <p14:creationId xmlns:p14="http://schemas.microsoft.com/office/powerpoint/2010/main" val="340556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70790EC2-2BEB-4A2D-A731-4479D6F0D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F3EA9FD-EB76-4AFF-93DF-0D816B623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en-US"/>
          </a:p>
        </p:txBody>
      </p:sp>
      <p:sp>
        <p:nvSpPr>
          <p:cNvPr id="26628" name="Slide Number Placeholder 3">
            <a:extLst>
              <a:ext uri="{FF2B5EF4-FFF2-40B4-BE49-F238E27FC236}">
                <a16:creationId xmlns:a16="http://schemas.microsoft.com/office/drawing/2014/main" xmlns="" id="{07B91B9D-2661-4D1A-A477-49F0A06F3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768C97-9130-44C2-884A-E911E2A9F934}" type="slidenum">
              <a:rPr lang="en-US" altLang="en-US"/>
              <a:pPr/>
              <a:t>15</a:t>
            </a:fld>
            <a:endParaRPr lang="en-US" altLang="en-US"/>
          </a:p>
        </p:txBody>
      </p:sp>
    </p:spTree>
    <p:extLst>
      <p:ext uri="{BB962C8B-B14F-4D97-AF65-F5344CB8AC3E}">
        <p14:creationId xmlns:p14="http://schemas.microsoft.com/office/powerpoint/2010/main" val="2501696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70790EC2-2BEB-4A2D-A731-4479D6F0D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F3EA9FD-EB76-4AFF-93DF-0D816B623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en-US"/>
          </a:p>
        </p:txBody>
      </p:sp>
      <p:sp>
        <p:nvSpPr>
          <p:cNvPr id="26628" name="Slide Number Placeholder 3">
            <a:extLst>
              <a:ext uri="{FF2B5EF4-FFF2-40B4-BE49-F238E27FC236}">
                <a16:creationId xmlns:a16="http://schemas.microsoft.com/office/drawing/2014/main" xmlns="" id="{07B91B9D-2661-4D1A-A477-49F0A06F3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768C97-9130-44C2-884A-E911E2A9F934}" type="slidenum">
              <a:rPr lang="en-US" altLang="en-US"/>
              <a:pPr/>
              <a:t>16</a:t>
            </a:fld>
            <a:endParaRPr lang="en-US" altLang="en-US"/>
          </a:p>
        </p:txBody>
      </p:sp>
    </p:spTree>
    <p:extLst>
      <p:ext uri="{BB962C8B-B14F-4D97-AF65-F5344CB8AC3E}">
        <p14:creationId xmlns:p14="http://schemas.microsoft.com/office/powerpoint/2010/main" val="3140409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70790EC2-2BEB-4A2D-A731-4479D6F0D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F3EA9FD-EB76-4AFF-93DF-0D816B623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en-US"/>
          </a:p>
        </p:txBody>
      </p:sp>
      <p:sp>
        <p:nvSpPr>
          <p:cNvPr id="26628" name="Slide Number Placeholder 3">
            <a:extLst>
              <a:ext uri="{FF2B5EF4-FFF2-40B4-BE49-F238E27FC236}">
                <a16:creationId xmlns:a16="http://schemas.microsoft.com/office/drawing/2014/main" xmlns="" id="{07B91B9D-2661-4D1A-A477-49F0A06F3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768C97-9130-44C2-884A-E911E2A9F934}" type="slidenum">
              <a:rPr lang="en-US" altLang="en-US"/>
              <a:pPr/>
              <a:t>17</a:t>
            </a:fld>
            <a:endParaRPr lang="en-US" altLang="en-US"/>
          </a:p>
        </p:txBody>
      </p:sp>
    </p:spTree>
    <p:extLst>
      <p:ext uri="{BB962C8B-B14F-4D97-AF65-F5344CB8AC3E}">
        <p14:creationId xmlns:p14="http://schemas.microsoft.com/office/powerpoint/2010/main" val="3325310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70790EC2-2BEB-4A2D-A731-4479D6F0D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F3EA9FD-EB76-4AFF-93DF-0D816B623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en-US"/>
          </a:p>
        </p:txBody>
      </p:sp>
      <p:sp>
        <p:nvSpPr>
          <p:cNvPr id="26628" name="Slide Number Placeholder 3">
            <a:extLst>
              <a:ext uri="{FF2B5EF4-FFF2-40B4-BE49-F238E27FC236}">
                <a16:creationId xmlns:a16="http://schemas.microsoft.com/office/drawing/2014/main" xmlns="" id="{07B91B9D-2661-4D1A-A477-49F0A06F3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768C97-9130-44C2-884A-E911E2A9F934}" type="slidenum">
              <a:rPr lang="en-US" altLang="en-US"/>
              <a:pPr/>
              <a:t>7</a:t>
            </a:fld>
            <a:endParaRPr lang="en-US" altLang="en-US"/>
          </a:p>
        </p:txBody>
      </p:sp>
    </p:spTree>
    <p:extLst>
      <p:ext uri="{BB962C8B-B14F-4D97-AF65-F5344CB8AC3E}">
        <p14:creationId xmlns:p14="http://schemas.microsoft.com/office/powerpoint/2010/main" val="4154782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70790EC2-2BEB-4A2D-A731-4479D6F0D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F3EA9FD-EB76-4AFF-93DF-0D816B623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en-US"/>
          </a:p>
        </p:txBody>
      </p:sp>
      <p:sp>
        <p:nvSpPr>
          <p:cNvPr id="26628" name="Slide Number Placeholder 3">
            <a:extLst>
              <a:ext uri="{FF2B5EF4-FFF2-40B4-BE49-F238E27FC236}">
                <a16:creationId xmlns:a16="http://schemas.microsoft.com/office/drawing/2014/main" xmlns="" id="{07B91B9D-2661-4D1A-A477-49F0A06F3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768C97-9130-44C2-884A-E911E2A9F934}" type="slidenum">
              <a:rPr lang="en-US" altLang="en-US"/>
              <a:pPr/>
              <a:t>8</a:t>
            </a:fld>
            <a:endParaRPr lang="en-US" altLang="en-US"/>
          </a:p>
        </p:txBody>
      </p:sp>
    </p:spTree>
    <p:extLst>
      <p:ext uri="{BB962C8B-B14F-4D97-AF65-F5344CB8AC3E}">
        <p14:creationId xmlns:p14="http://schemas.microsoft.com/office/powerpoint/2010/main" val="2353574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70790EC2-2BEB-4A2D-A731-4479D6F0D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F3EA9FD-EB76-4AFF-93DF-0D816B623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en-US"/>
          </a:p>
        </p:txBody>
      </p:sp>
      <p:sp>
        <p:nvSpPr>
          <p:cNvPr id="26628" name="Slide Number Placeholder 3">
            <a:extLst>
              <a:ext uri="{FF2B5EF4-FFF2-40B4-BE49-F238E27FC236}">
                <a16:creationId xmlns:a16="http://schemas.microsoft.com/office/drawing/2014/main" xmlns="" id="{07B91B9D-2661-4D1A-A477-49F0A06F3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768C97-9130-44C2-884A-E911E2A9F934}" type="slidenum">
              <a:rPr lang="en-US" altLang="en-US"/>
              <a:pPr/>
              <a:t>9</a:t>
            </a:fld>
            <a:endParaRPr lang="en-US" altLang="en-US"/>
          </a:p>
        </p:txBody>
      </p:sp>
    </p:spTree>
    <p:extLst>
      <p:ext uri="{BB962C8B-B14F-4D97-AF65-F5344CB8AC3E}">
        <p14:creationId xmlns:p14="http://schemas.microsoft.com/office/powerpoint/2010/main" val="1851663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70790EC2-2BEB-4A2D-A731-4479D6F0D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F3EA9FD-EB76-4AFF-93DF-0D816B623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en-US"/>
          </a:p>
        </p:txBody>
      </p:sp>
      <p:sp>
        <p:nvSpPr>
          <p:cNvPr id="26628" name="Slide Number Placeholder 3">
            <a:extLst>
              <a:ext uri="{FF2B5EF4-FFF2-40B4-BE49-F238E27FC236}">
                <a16:creationId xmlns:a16="http://schemas.microsoft.com/office/drawing/2014/main" xmlns="" id="{07B91B9D-2661-4D1A-A477-49F0A06F3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768C97-9130-44C2-884A-E911E2A9F934}" type="slidenum">
              <a:rPr lang="en-US" altLang="en-US"/>
              <a:pPr/>
              <a:t>10</a:t>
            </a:fld>
            <a:endParaRPr lang="en-US" altLang="en-US"/>
          </a:p>
        </p:txBody>
      </p:sp>
    </p:spTree>
    <p:extLst>
      <p:ext uri="{BB962C8B-B14F-4D97-AF65-F5344CB8AC3E}">
        <p14:creationId xmlns:p14="http://schemas.microsoft.com/office/powerpoint/2010/main" val="1356260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70790EC2-2BEB-4A2D-A731-4479D6F0D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F3EA9FD-EB76-4AFF-93DF-0D816B623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en-US"/>
          </a:p>
        </p:txBody>
      </p:sp>
      <p:sp>
        <p:nvSpPr>
          <p:cNvPr id="26628" name="Slide Number Placeholder 3">
            <a:extLst>
              <a:ext uri="{FF2B5EF4-FFF2-40B4-BE49-F238E27FC236}">
                <a16:creationId xmlns:a16="http://schemas.microsoft.com/office/drawing/2014/main" xmlns="" id="{07B91B9D-2661-4D1A-A477-49F0A06F3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768C97-9130-44C2-884A-E911E2A9F934}" type="slidenum">
              <a:rPr lang="en-US" altLang="en-US"/>
              <a:pPr/>
              <a:t>11</a:t>
            </a:fld>
            <a:endParaRPr lang="en-US" altLang="en-US"/>
          </a:p>
        </p:txBody>
      </p:sp>
    </p:spTree>
    <p:extLst>
      <p:ext uri="{BB962C8B-B14F-4D97-AF65-F5344CB8AC3E}">
        <p14:creationId xmlns:p14="http://schemas.microsoft.com/office/powerpoint/2010/main" val="136626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70790EC2-2BEB-4A2D-A731-4479D6F0D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F3EA9FD-EB76-4AFF-93DF-0D816B623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en-US"/>
          </a:p>
        </p:txBody>
      </p:sp>
      <p:sp>
        <p:nvSpPr>
          <p:cNvPr id="26628" name="Slide Number Placeholder 3">
            <a:extLst>
              <a:ext uri="{FF2B5EF4-FFF2-40B4-BE49-F238E27FC236}">
                <a16:creationId xmlns:a16="http://schemas.microsoft.com/office/drawing/2014/main" xmlns="" id="{07B91B9D-2661-4D1A-A477-49F0A06F3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768C97-9130-44C2-884A-E911E2A9F934}" type="slidenum">
              <a:rPr lang="en-US" altLang="en-US"/>
              <a:pPr/>
              <a:t>12</a:t>
            </a:fld>
            <a:endParaRPr lang="en-US" altLang="en-US"/>
          </a:p>
        </p:txBody>
      </p:sp>
    </p:spTree>
    <p:extLst>
      <p:ext uri="{BB962C8B-B14F-4D97-AF65-F5344CB8AC3E}">
        <p14:creationId xmlns:p14="http://schemas.microsoft.com/office/powerpoint/2010/main" val="2616173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70790EC2-2BEB-4A2D-A731-4479D6F0D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F3EA9FD-EB76-4AFF-93DF-0D816B623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en-US"/>
          </a:p>
        </p:txBody>
      </p:sp>
      <p:sp>
        <p:nvSpPr>
          <p:cNvPr id="26628" name="Slide Number Placeholder 3">
            <a:extLst>
              <a:ext uri="{FF2B5EF4-FFF2-40B4-BE49-F238E27FC236}">
                <a16:creationId xmlns:a16="http://schemas.microsoft.com/office/drawing/2014/main" xmlns="" id="{07B91B9D-2661-4D1A-A477-49F0A06F3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768C97-9130-44C2-884A-E911E2A9F934}" type="slidenum">
              <a:rPr lang="en-US" altLang="en-US"/>
              <a:pPr/>
              <a:t>13</a:t>
            </a:fld>
            <a:endParaRPr lang="en-US" altLang="en-US"/>
          </a:p>
        </p:txBody>
      </p:sp>
    </p:spTree>
    <p:extLst>
      <p:ext uri="{BB962C8B-B14F-4D97-AF65-F5344CB8AC3E}">
        <p14:creationId xmlns:p14="http://schemas.microsoft.com/office/powerpoint/2010/main" val="2915490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70790EC2-2BEB-4A2D-A731-4479D6F0D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xmlns="" id="{7F3EA9FD-EB76-4AFF-93DF-0D816B623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en-US"/>
          </a:p>
        </p:txBody>
      </p:sp>
      <p:sp>
        <p:nvSpPr>
          <p:cNvPr id="26628" name="Slide Number Placeholder 3">
            <a:extLst>
              <a:ext uri="{FF2B5EF4-FFF2-40B4-BE49-F238E27FC236}">
                <a16:creationId xmlns:a16="http://schemas.microsoft.com/office/drawing/2014/main" xmlns="" id="{07B91B9D-2661-4D1A-A477-49F0A06F3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768C97-9130-44C2-884A-E911E2A9F934}" type="slidenum">
              <a:rPr lang="en-US" altLang="en-US"/>
              <a:pPr/>
              <a:t>14</a:t>
            </a:fld>
            <a:endParaRPr lang="en-US" altLang="en-US"/>
          </a:p>
        </p:txBody>
      </p:sp>
    </p:spTree>
    <p:extLst>
      <p:ext uri="{BB962C8B-B14F-4D97-AF65-F5344CB8AC3E}">
        <p14:creationId xmlns:p14="http://schemas.microsoft.com/office/powerpoint/2010/main" val="1899608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839F137-60E2-4666-9140-A0661B048F27}" type="slidenum">
              <a:rPr lang="ar-SA" altLang="en-US"/>
              <a:pPr/>
              <a:t>‹#›</a:t>
            </a:fld>
            <a:endParaRPr lang="en-US" altLang="en-US"/>
          </a:p>
        </p:txBody>
      </p:sp>
    </p:spTree>
    <p:extLst>
      <p:ext uri="{BB962C8B-B14F-4D97-AF65-F5344CB8AC3E}">
        <p14:creationId xmlns:p14="http://schemas.microsoft.com/office/powerpoint/2010/main" val="3705190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507B57A-D7BC-4E6F-8F6A-70FF183579E6}" type="slidenum">
              <a:rPr lang="ar-SA" altLang="en-US"/>
              <a:pPr/>
              <a:t>‹#›</a:t>
            </a:fld>
            <a:endParaRPr lang="en-US" altLang="en-US"/>
          </a:p>
        </p:txBody>
      </p:sp>
    </p:spTree>
    <p:extLst>
      <p:ext uri="{BB962C8B-B14F-4D97-AF65-F5344CB8AC3E}">
        <p14:creationId xmlns:p14="http://schemas.microsoft.com/office/powerpoint/2010/main" val="225699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D800BE9-ADBF-43C5-B9CF-93E0726A1B4F}" type="slidenum">
              <a:rPr lang="ar-SA" altLang="en-US"/>
              <a:pPr/>
              <a:t>‹#›</a:t>
            </a:fld>
            <a:endParaRPr lang="en-US" altLang="en-US"/>
          </a:p>
        </p:txBody>
      </p:sp>
    </p:spTree>
    <p:extLst>
      <p:ext uri="{BB962C8B-B14F-4D97-AF65-F5344CB8AC3E}">
        <p14:creationId xmlns:p14="http://schemas.microsoft.com/office/powerpoint/2010/main" val="147693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E481FAD-DCC0-455A-A7B8-076AF51B8732}" type="slidenum">
              <a:rPr lang="ar-SA" altLang="en-US"/>
              <a:pPr/>
              <a:t>‹#›</a:t>
            </a:fld>
            <a:endParaRPr lang="en-US" altLang="en-US"/>
          </a:p>
        </p:txBody>
      </p:sp>
    </p:spTree>
    <p:extLst>
      <p:ext uri="{BB962C8B-B14F-4D97-AF65-F5344CB8AC3E}">
        <p14:creationId xmlns:p14="http://schemas.microsoft.com/office/powerpoint/2010/main" val="301368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7D1164B-C0BE-450F-BBEE-8F0999FA4ECD}" type="slidenum">
              <a:rPr lang="ar-SA" altLang="en-US"/>
              <a:pPr/>
              <a:t>‹#›</a:t>
            </a:fld>
            <a:endParaRPr lang="en-US" altLang="en-US"/>
          </a:p>
        </p:txBody>
      </p:sp>
    </p:spTree>
    <p:extLst>
      <p:ext uri="{BB962C8B-B14F-4D97-AF65-F5344CB8AC3E}">
        <p14:creationId xmlns:p14="http://schemas.microsoft.com/office/powerpoint/2010/main" val="427270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E6F4CA3-905A-4D65-9696-6B282FAB51B5}" type="slidenum">
              <a:rPr lang="ar-SA" altLang="en-US"/>
              <a:pPr/>
              <a:t>‹#›</a:t>
            </a:fld>
            <a:endParaRPr lang="en-US" altLang="en-US"/>
          </a:p>
        </p:txBody>
      </p:sp>
    </p:spTree>
    <p:extLst>
      <p:ext uri="{BB962C8B-B14F-4D97-AF65-F5344CB8AC3E}">
        <p14:creationId xmlns:p14="http://schemas.microsoft.com/office/powerpoint/2010/main" val="2609529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C92BB91-C602-4790-97C9-9244FBA33573}" type="slidenum">
              <a:rPr lang="ar-SA" altLang="en-US"/>
              <a:pPr/>
              <a:t>‹#›</a:t>
            </a:fld>
            <a:endParaRPr lang="en-US" altLang="en-US"/>
          </a:p>
        </p:txBody>
      </p:sp>
    </p:spTree>
    <p:extLst>
      <p:ext uri="{BB962C8B-B14F-4D97-AF65-F5344CB8AC3E}">
        <p14:creationId xmlns:p14="http://schemas.microsoft.com/office/powerpoint/2010/main" val="3179916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84B0391A-357C-4AB4-AFFA-8DB5F4F62A6A}" type="slidenum">
              <a:rPr lang="ar-SA" altLang="en-US"/>
              <a:pPr/>
              <a:t>‹#›</a:t>
            </a:fld>
            <a:endParaRPr lang="en-US" altLang="en-US"/>
          </a:p>
        </p:txBody>
      </p:sp>
    </p:spTree>
    <p:extLst>
      <p:ext uri="{BB962C8B-B14F-4D97-AF65-F5344CB8AC3E}">
        <p14:creationId xmlns:p14="http://schemas.microsoft.com/office/powerpoint/2010/main" val="422624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7414FB7-5204-4D7B-BAD0-1E1901CC3582}" type="slidenum">
              <a:rPr lang="ar-SA" altLang="en-US"/>
              <a:pPr/>
              <a:t>‹#›</a:t>
            </a:fld>
            <a:endParaRPr lang="en-US" altLang="en-US"/>
          </a:p>
        </p:txBody>
      </p:sp>
    </p:spTree>
    <p:extLst>
      <p:ext uri="{BB962C8B-B14F-4D97-AF65-F5344CB8AC3E}">
        <p14:creationId xmlns:p14="http://schemas.microsoft.com/office/powerpoint/2010/main" val="26359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93B37F3-12FF-4CAA-91A5-BE07813DD300}" type="slidenum">
              <a:rPr lang="ar-SA" altLang="en-US"/>
              <a:pPr/>
              <a:t>‹#›</a:t>
            </a:fld>
            <a:endParaRPr lang="en-US" altLang="en-US"/>
          </a:p>
        </p:txBody>
      </p:sp>
    </p:spTree>
    <p:extLst>
      <p:ext uri="{BB962C8B-B14F-4D97-AF65-F5344CB8AC3E}">
        <p14:creationId xmlns:p14="http://schemas.microsoft.com/office/powerpoint/2010/main" val="324528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ACC9BFD-85C6-477D-AA35-109831DD6C8D}" type="slidenum">
              <a:rPr lang="ar-SA" altLang="en-US"/>
              <a:pPr/>
              <a:t>‹#›</a:t>
            </a:fld>
            <a:endParaRPr lang="en-US" altLang="en-US"/>
          </a:p>
        </p:txBody>
      </p:sp>
    </p:spTree>
    <p:extLst>
      <p:ext uri="{BB962C8B-B14F-4D97-AF65-F5344CB8AC3E}">
        <p14:creationId xmlns:p14="http://schemas.microsoft.com/office/powerpoint/2010/main" val="1717881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1916E59E-8C1E-4FAC-A696-9DC94959EFB6}" type="slidenum">
              <a:rPr lang="ar-SA"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51" name="AutoShape 4"/>
          <p:cNvSpPr>
            <a:spLocks noChangeArrowheads="1"/>
          </p:cNvSpPr>
          <p:nvPr/>
        </p:nvSpPr>
        <p:spPr bwMode="auto">
          <a:xfrm>
            <a:off x="4716016" y="1628800"/>
            <a:ext cx="4176464" cy="4621470"/>
          </a:xfrm>
          <a:prstGeom prst="doubleWave">
            <a:avLst/>
          </a:prstGeom>
          <a:solidFill>
            <a:schemeClr val="accent2">
              <a:lumMod val="75000"/>
              <a:alpha val="56078"/>
            </a:schemeClr>
          </a:solidFill>
          <a:ln w="38100">
            <a:solidFill>
              <a:schemeClr val="bg1"/>
            </a:solidFill>
            <a:round/>
            <a:headEnd/>
            <a:tailEnd/>
          </a:ln>
          <a:effectLst>
            <a:outerShdw dist="17961" dir="2700000" algn="ctr" rotWithShape="0">
              <a:srgbClr val="000000">
                <a:alpha val="29999"/>
              </a:srgb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EG" altLang="en-US" sz="4400" b="1" dirty="0">
                <a:ln>
                  <a:solidFill>
                    <a:schemeClr val="bg1"/>
                  </a:solidFill>
                </a:ln>
                <a:solidFill>
                  <a:schemeClr val="bg1"/>
                </a:solidFill>
                <a:latin typeface="Times New Roman" panose="02020603050405020304" pitchFamily="18" charset="0"/>
                <a:cs typeface="Times New Roman" panose="02020603050405020304" pitchFamily="18" charset="0"/>
              </a:rPr>
              <a:t>بدعة اللاهوت </a:t>
            </a:r>
            <a:r>
              <a:rPr lang="ar-EG" altLang="en-US" sz="4400" b="1" dirty="0" smtClean="0">
                <a:ln>
                  <a:solidFill>
                    <a:schemeClr val="bg1"/>
                  </a:solidFill>
                </a:ln>
                <a:solidFill>
                  <a:schemeClr val="bg1"/>
                </a:solidFill>
                <a:latin typeface="Times New Roman" panose="02020603050405020304" pitchFamily="18" charset="0"/>
                <a:cs typeface="Times New Roman" panose="02020603050405020304" pitchFamily="18" charset="0"/>
              </a:rPr>
              <a:t>الشخصي</a:t>
            </a:r>
            <a:endParaRPr lang="en-GB" altLang="en-US" sz="4400" b="1" dirty="0" smtClean="0">
              <a:ln>
                <a:solidFill>
                  <a:schemeClr val="bg1"/>
                </a:solidFill>
              </a:ln>
              <a:solidFill>
                <a:schemeClr val="bg1"/>
              </a:solidFill>
              <a:latin typeface="Times New Roman" panose="02020603050405020304" pitchFamily="18" charset="0"/>
              <a:cs typeface="Times New Roman" panose="02020603050405020304" pitchFamily="18" charset="0"/>
            </a:endParaRPr>
          </a:p>
          <a:p>
            <a:pPr algn="ctr" eaLnBrk="1" hangingPunct="1"/>
            <a:r>
              <a:rPr lang="en-GB" altLang="en-US" sz="4400" b="1" dirty="0" smtClean="0">
                <a:ln>
                  <a:solidFill>
                    <a:schemeClr val="bg1"/>
                  </a:solidFill>
                </a:ln>
                <a:solidFill>
                  <a:schemeClr val="bg1"/>
                </a:solidFill>
                <a:latin typeface="Times New Roman" panose="02020603050405020304" pitchFamily="18" charset="0"/>
                <a:cs typeface="Times New Roman" panose="02020603050405020304" pitchFamily="18" charset="0"/>
              </a:rPr>
              <a:t>The Heresy of Personal Theology</a:t>
            </a:r>
            <a:endParaRPr lang="en-GB" altLang="en-US" sz="4400" b="1" dirty="0">
              <a:ln>
                <a:solidFill>
                  <a:schemeClr val="bg1"/>
                </a:solidFill>
              </a:ln>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circle(in)">
                                      <p:cBhvr>
                                        <p:cTn id="7"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220" name="AutoShape 2" descr="http://www.joburg.org.za/culture/images/stories/galleries/church_coptic.jpg">
            <a:extLst>
              <a:ext uri="{FF2B5EF4-FFF2-40B4-BE49-F238E27FC236}">
                <a16:creationId xmlns:a16="http://schemas.microsoft.com/office/drawing/2014/main" xmlns="" id="{4343E15C-F495-4766-80EA-131FEEA6CA3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1" name="AutoShape 4" descr="http://www.joburg.org.za/culture/images/stories/galleries/church_coptic.jpg">
            <a:extLst>
              <a:ext uri="{FF2B5EF4-FFF2-40B4-BE49-F238E27FC236}">
                <a16:creationId xmlns:a16="http://schemas.microsoft.com/office/drawing/2014/main" xmlns="" id="{E7CE9B8E-1528-4B1D-821B-6ED0DC3BFC9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2" name="AutoShape 6" descr="The Coptic Church is the oldest form of Christianity in Africa, dating back to AD42">
            <a:extLst>
              <a:ext uri="{FF2B5EF4-FFF2-40B4-BE49-F238E27FC236}">
                <a16:creationId xmlns:a16="http://schemas.microsoft.com/office/drawing/2014/main" xmlns="" id="{DF1C391E-A6B2-4670-9E34-23AA17989C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3" name="AutoShape 8" descr="The Coptic Church is the oldest form of Christianity in Africa, dating back to AD42">
            <a:extLst>
              <a:ext uri="{FF2B5EF4-FFF2-40B4-BE49-F238E27FC236}">
                <a16:creationId xmlns:a16="http://schemas.microsoft.com/office/drawing/2014/main" xmlns="" id="{06E90C2E-11B1-40FE-BDC9-715E8AC7CAE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 name="Rectangle 1027">
            <a:extLst>
              <a:ext uri="{FF2B5EF4-FFF2-40B4-BE49-F238E27FC236}">
                <a16:creationId xmlns:a16="http://schemas.microsoft.com/office/drawing/2014/main" xmlns="" id="{AD61D650-4190-46A0-8B2B-92DB3E7C7926}"/>
              </a:ext>
            </a:extLst>
          </p:cNvPr>
          <p:cNvSpPr txBox="1">
            <a:spLocks noChangeArrowheads="1"/>
          </p:cNvSpPr>
          <p:nvPr/>
        </p:nvSpPr>
        <p:spPr bwMode="auto">
          <a:xfrm>
            <a:off x="167452" y="354508"/>
            <a:ext cx="8856662" cy="1922363"/>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63500" indent="-63500" algn="ctr"/>
            <a:r>
              <a:rPr lang="ar-EG" sz="2800" b="1" dirty="0">
                <a:solidFill>
                  <a:schemeClr val="bg1"/>
                </a:solidFill>
              </a:rPr>
              <a:t>العل الجميع رسل العل الجميع انبياء العل الجميع معلمون العل الجميع اصحاب قوات (1كو  12 :  29)</a:t>
            </a:r>
          </a:p>
          <a:p>
            <a:pPr marL="63500" indent="-63500" algn="ctr" rtl="0"/>
            <a:r>
              <a:rPr lang="en-US" sz="2800" b="1" dirty="0">
                <a:solidFill>
                  <a:schemeClr val="bg1"/>
                </a:solidFill>
              </a:rPr>
              <a:t>[Are] all apostles? [Are] all prophets? [Are] all teachers? [Are] all workers of miracles? (1Co  12 :  29)</a:t>
            </a:r>
          </a:p>
        </p:txBody>
      </p:sp>
      <p:sp>
        <p:nvSpPr>
          <p:cNvPr id="10" name="Rectangle 1027">
            <a:extLst>
              <a:ext uri="{FF2B5EF4-FFF2-40B4-BE49-F238E27FC236}">
                <a16:creationId xmlns:a16="http://schemas.microsoft.com/office/drawing/2014/main" xmlns="" id="{7A09D1C6-5029-46EA-82B5-7AAE86048609}"/>
              </a:ext>
            </a:extLst>
          </p:cNvPr>
          <p:cNvSpPr txBox="1">
            <a:spLocks noChangeArrowheads="1"/>
          </p:cNvSpPr>
          <p:nvPr/>
        </p:nvSpPr>
        <p:spPr bwMode="auto">
          <a:xfrm>
            <a:off x="167452" y="2924944"/>
            <a:ext cx="8856662" cy="3596356"/>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63500" indent="-63500" algn="ctr"/>
            <a:r>
              <a:rPr lang="ar-EG" sz="2800" b="1" dirty="0">
                <a:solidFill>
                  <a:schemeClr val="bg1"/>
                </a:solidFill>
              </a:rPr>
              <a:t> 30- و منكم انتم سيقوم رجال يتكلمون بامور ملتوية ليجتذبوا التلاميذ وراءهم.  لذلك اسهروا متذكرين اني ثلاث سنين ليلا و نهارا لم افتر عن ان انذر بدموع كل واحد. (أع 20 : 30 ـ 31)</a:t>
            </a:r>
          </a:p>
          <a:p>
            <a:pPr marL="63500" indent="-63500" algn="ctr" rtl="0"/>
            <a:r>
              <a:rPr lang="en-US" sz="2800" b="1" dirty="0">
                <a:solidFill>
                  <a:schemeClr val="bg1"/>
                </a:solidFill>
              </a:rPr>
              <a:t>30- "Also from among yourselves men will rise up, speaking perverse things, to draw away the disciples after themselves.  "Therefore watch, and remember that for three years I did not cease to warn everyone night and day with tears. (Act 20 : 30 – 31)</a:t>
            </a:r>
          </a:p>
        </p:txBody>
      </p:sp>
    </p:spTree>
    <p:extLst>
      <p:ext uri="{BB962C8B-B14F-4D97-AF65-F5344CB8AC3E}">
        <p14:creationId xmlns:p14="http://schemas.microsoft.com/office/powerpoint/2010/main" val="105677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220" name="AutoShape 2" descr="http://www.joburg.org.za/culture/images/stories/galleries/church_coptic.jpg">
            <a:extLst>
              <a:ext uri="{FF2B5EF4-FFF2-40B4-BE49-F238E27FC236}">
                <a16:creationId xmlns:a16="http://schemas.microsoft.com/office/drawing/2014/main" xmlns="" id="{4343E15C-F495-4766-80EA-131FEEA6CA3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1" name="AutoShape 4" descr="http://www.joburg.org.za/culture/images/stories/galleries/church_coptic.jpg">
            <a:extLst>
              <a:ext uri="{FF2B5EF4-FFF2-40B4-BE49-F238E27FC236}">
                <a16:creationId xmlns:a16="http://schemas.microsoft.com/office/drawing/2014/main" xmlns="" id="{E7CE9B8E-1528-4B1D-821B-6ED0DC3BFC9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2" name="AutoShape 6" descr="The Coptic Church is the oldest form of Christianity in Africa, dating back to AD42">
            <a:extLst>
              <a:ext uri="{FF2B5EF4-FFF2-40B4-BE49-F238E27FC236}">
                <a16:creationId xmlns:a16="http://schemas.microsoft.com/office/drawing/2014/main" xmlns="" id="{DF1C391E-A6B2-4670-9E34-23AA17989C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3" name="AutoShape 8" descr="The Coptic Church is the oldest form of Christianity in Africa, dating back to AD42">
            <a:extLst>
              <a:ext uri="{FF2B5EF4-FFF2-40B4-BE49-F238E27FC236}">
                <a16:creationId xmlns:a16="http://schemas.microsoft.com/office/drawing/2014/main" xmlns="" id="{06E90C2E-11B1-40FE-BDC9-715E8AC7CAE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 name="Rectangle 1027">
            <a:extLst>
              <a:ext uri="{FF2B5EF4-FFF2-40B4-BE49-F238E27FC236}">
                <a16:creationId xmlns:a16="http://schemas.microsoft.com/office/drawing/2014/main" xmlns="" id="{AD61D650-4190-46A0-8B2B-92DB3E7C7926}"/>
              </a:ext>
            </a:extLst>
          </p:cNvPr>
          <p:cNvSpPr txBox="1">
            <a:spLocks noChangeArrowheads="1"/>
          </p:cNvSpPr>
          <p:nvPr/>
        </p:nvSpPr>
        <p:spPr bwMode="auto">
          <a:xfrm>
            <a:off x="125413" y="548680"/>
            <a:ext cx="8856662" cy="2232248"/>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63500" indent="-63500" algn="ctr"/>
            <a:r>
              <a:rPr lang="ar-EG" sz="2800" b="1" dirty="0">
                <a:solidFill>
                  <a:schemeClr val="bg1"/>
                </a:solidFill>
              </a:rPr>
              <a:t>احترزوا من الانبياء الكذبة الذين ياتونكم بثياب الحملان و لكنهم من داخل ذئاب خاطفة (مت  7 :  15)</a:t>
            </a:r>
          </a:p>
          <a:p>
            <a:pPr marL="0" indent="0" algn="ctr" rtl="0"/>
            <a:r>
              <a:rPr lang="en-US" sz="2800" b="1" dirty="0">
                <a:solidFill>
                  <a:schemeClr val="bg1"/>
                </a:solidFill>
              </a:rPr>
              <a:t>" Beware of false prophets, who come to you in sheep's clothing, but inwardly they are ravenous wolves (Mat  7 :  15)</a:t>
            </a:r>
          </a:p>
        </p:txBody>
      </p:sp>
      <p:sp>
        <p:nvSpPr>
          <p:cNvPr id="10" name="Rectangle 1027">
            <a:extLst>
              <a:ext uri="{FF2B5EF4-FFF2-40B4-BE49-F238E27FC236}">
                <a16:creationId xmlns:a16="http://schemas.microsoft.com/office/drawing/2014/main" xmlns="" id="{7A09D1C6-5029-46EA-82B5-7AAE86048609}"/>
              </a:ext>
            </a:extLst>
          </p:cNvPr>
          <p:cNvSpPr txBox="1">
            <a:spLocks noChangeArrowheads="1"/>
          </p:cNvSpPr>
          <p:nvPr/>
        </p:nvSpPr>
        <p:spPr bwMode="auto">
          <a:xfrm>
            <a:off x="125413" y="2953653"/>
            <a:ext cx="8856662" cy="3571691"/>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indent="0" algn="ctr"/>
            <a:r>
              <a:rPr lang="ar-EG" sz="2800" b="1" dirty="0">
                <a:solidFill>
                  <a:schemeClr val="bg1"/>
                </a:solidFill>
              </a:rPr>
              <a:t>و لكن الروح يقول صريحا انه في الازمنة الاخيرة يرتد قوم عن الايمان تابعين ارواحا مضلة و تعاليم شياطين.  في رياء اقوال كاذبة موسومة ضمائرهم. (1تى 4 : 1 ـ 2)</a:t>
            </a:r>
          </a:p>
          <a:p>
            <a:pPr marL="0" indent="0" algn="ctr" rtl="0"/>
            <a:r>
              <a:rPr lang="en-US" sz="2800" b="1" dirty="0">
                <a:solidFill>
                  <a:schemeClr val="bg1"/>
                </a:solidFill>
              </a:rPr>
              <a:t>Now the Spirit expressly says that in latter times some will depart from the faith, giving heed to deceiving spirits and doctrines of demons,. speaking lies in hypocrisy, having their own conscience seared with a hot iron,.</a:t>
            </a:r>
          </a:p>
          <a:p>
            <a:pPr algn="ctr" rtl="0"/>
            <a:r>
              <a:rPr lang="en-US" sz="2800" b="1" dirty="0">
                <a:solidFill>
                  <a:schemeClr val="bg1"/>
                </a:solidFill>
              </a:rPr>
              <a:t>(1 </a:t>
            </a:r>
            <a:r>
              <a:rPr lang="en-US" sz="2800" b="1" dirty="0" err="1">
                <a:solidFill>
                  <a:schemeClr val="bg1"/>
                </a:solidFill>
              </a:rPr>
              <a:t>Thi</a:t>
            </a:r>
            <a:r>
              <a:rPr lang="en-US" sz="2800" b="1" dirty="0">
                <a:solidFill>
                  <a:schemeClr val="bg1"/>
                </a:solidFill>
              </a:rPr>
              <a:t> 4 : 1 – 2)</a:t>
            </a:r>
          </a:p>
        </p:txBody>
      </p:sp>
    </p:spTree>
    <p:extLst>
      <p:ext uri="{BB962C8B-B14F-4D97-AF65-F5344CB8AC3E}">
        <p14:creationId xmlns:p14="http://schemas.microsoft.com/office/powerpoint/2010/main" val="210135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220" name="AutoShape 2" descr="http://www.joburg.org.za/culture/images/stories/galleries/church_coptic.jpg">
            <a:extLst>
              <a:ext uri="{FF2B5EF4-FFF2-40B4-BE49-F238E27FC236}">
                <a16:creationId xmlns:a16="http://schemas.microsoft.com/office/drawing/2014/main" xmlns="" id="{4343E15C-F495-4766-80EA-131FEEA6CA3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1" name="AutoShape 4" descr="http://www.joburg.org.za/culture/images/stories/galleries/church_coptic.jpg">
            <a:extLst>
              <a:ext uri="{FF2B5EF4-FFF2-40B4-BE49-F238E27FC236}">
                <a16:creationId xmlns:a16="http://schemas.microsoft.com/office/drawing/2014/main" xmlns="" id="{E7CE9B8E-1528-4B1D-821B-6ED0DC3BFC9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2" name="AutoShape 6" descr="The Coptic Church is the oldest form of Christianity in Africa, dating back to AD42">
            <a:extLst>
              <a:ext uri="{FF2B5EF4-FFF2-40B4-BE49-F238E27FC236}">
                <a16:creationId xmlns:a16="http://schemas.microsoft.com/office/drawing/2014/main" xmlns="" id="{DF1C391E-A6B2-4670-9E34-23AA17989C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3" name="AutoShape 8" descr="The Coptic Church is the oldest form of Christianity in Africa, dating back to AD42">
            <a:extLst>
              <a:ext uri="{FF2B5EF4-FFF2-40B4-BE49-F238E27FC236}">
                <a16:creationId xmlns:a16="http://schemas.microsoft.com/office/drawing/2014/main" xmlns="" id="{06E90C2E-11B1-40FE-BDC9-715E8AC7CAE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 name="Rectangle 1027">
            <a:extLst>
              <a:ext uri="{FF2B5EF4-FFF2-40B4-BE49-F238E27FC236}">
                <a16:creationId xmlns:a16="http://schemas.microsoft.com/office/drawing/2014/main" xmlns="" id="{AD61D650-4190-46A0-8B2B-92DB3E7C7926}"/>
              </a:ext>
            </a:extLst>
          </p:cNvPr>
          <p:cNvSpPr txBox="1">
            <a:spLocks noChangeArrowheads="1"/>
          </p:cNvSpPr>
          <p:nvPr/>
        </p:nvSpPr>
        <p:spPr bwMode="auto">
          <a:xfrm>
            <a:off x="143669" y="3933056"/>
            <a:ext cx="8856662" cy="2520280"/>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indent="0" algn="ctr"/>
            <a:r>
              <a:rPr lang="ar-EG" sz="2800" b="1" dirty="0">
                <a:solidFill>
                  <a:schemeClr val="bg1"/>
                </a:solidFill>
              </a:rPr>
              <a:t>ايها الاحباء لا تصدقوا كل روح بل امتحنوا الارواح هل هي من الله لان انبياء كذبة كثيرين قد خرجوا الى العالم (1يو  4 :  1)</a:t>
            </a:r>
          </a:p>
          <a:p>
            <a:pPr marL="0" indent="0" algn="ctr" rtl="0"/>
            <a:r>
              <a:rPr lang="en-US" sz="2800" b="1" dirty="0">
                <a:solidFill>
                  <a:schemeClr val="bg1"/>
                </a:solidFill>
              </a:rPr>
              <a:t>Beloved, do not believe every spirit, but test the spirits, whether they are of God; because many false prophets have gone out into the world (1Jo  4 :  1)</a:t>
            </a:r>
          </a:p>
        </p:txBody>
      </p:sp>
    </p:spTree>
    <p:extLst>
      <p:ext uri="{BB962C8B-B14F-4D97-AF65-F5344CB8AC3E}">
        <p14:creationId xmlns:p14="http://schemas.microsoft.com/office/powerpoint/2010/main" val="336670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220" name="AutoShape 2" descr="http://www.joburg.org.za/culture/images/stories/galleries/church_coptic.jpg">
            <a:extLst>
              <a:ext uri="{FF2B5EF4-FFF2-40B4-BE49-F238E27FC236}">
                <a16:creationId xmlns:a16="http://schemas.microsoft.com/office/drawing/2014/main" xmlns="" id="{4343E15C-F495-4766-80EA-131FEEA6CA3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1" name="AutoShape 4" descr="http://www.joburg.org.za/culture/images/stories/galleries/church_coptic.jpg">
            <a:extLst>
              <a:ext uri="{FF2B5EF4-FFF2-40B4-BE49-F238E27FC236}">
                <a16:creationId xmlns:a16="http://schemas.microsoft.com/office/drawing/2014/main" xmlns="" id="{E7CE9B8E-1528-4B1D-821B-6ED0DC3BFC9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2" name="AutoShape 6" descr="The Coptic Church is the oldest form of Christianity in Africa, dating back to AD42">
            <a:extLst>
              <a:ext uri="{FF2B5EF4-FFF2-40B4-BE49-F238E27FC236}">
                <a16:creationId xmlns:a16="http://schemas.microsoft.com/office/drawing/2014/main" xmlns="" id="{DF1C391E-A6B2-4670-9E34-23AA17989C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3" name="AutoShape 8" descr="The Coptic Church is the oldest form of Christianity in Africa, dating back to AD42">
            <a:extLst>
              <a:ext uri="{FF2B5EF4-FFF2-40B4-BE49-F238E27FC236}">
                <a16:creationId xmlns:a16="http://schemas.microsoft.com/office/drawing/2014/main" xmlns="" id="{06E90C2E-11B1-40FE-BDC9-715E8AC7CAE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10" name="Rectangle 1027">
            <a:extLst>
              <a:ext uri="{FF2B5EF4-FFF2-40B4-BE49-F238E27FC236}">
                <a16:creationId xmlns:a16="http://schemas.microsoft.com/office/drawing/2014/main" xmlns="" id="{7A09D1C6-5029-46EA-82B5-7AAE86048609}"/>
              </a:ext>
            </a:extLst>
          </p:cNvPr>
          <p:cNvSpPr txBox="1">
            <a:spLocks noChangeArrowheads="1"/>
          </p:cNvSpPr>
          <p:nvPr/>
        </p:nvSpPr>
        <p:spPr bwMode="auto">
          <a:xfrm>
            <a:off x="171705" y="326412"/>
            <a:ext cx="8856662" cy="6198931"/>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indent="0" algn="ctr"/>
            <a:r>
              <a:rPr lang="ar-EG" sz="2800" b="1" dirty="0">
                <a:solidFill>
                  <a:schemeClr val="bg1"/>
                </a:solidFill>
              </a:rPr>
              <a:t>و لكن كان ايضا في الشعب انبياء كذبة كما سيكون فيكم ايضا معلمون كذبة الذين يدسون بدع هلاك و اذ هم ينكرون الرب الذي اشتراهم يجلبون على انفسهم هلاكا سريعا. و سيتبع كثيرون تهلكاتهم الذين بسببهم يجدف على طريق الحق. و هم في الطمع يتجرون بكم باقوال مصنعة الذين دينونتهم منذ القديم لا تتوانى و هلاكهم لا ينعس.(2 بط 2 : 1 ـ 3)</a:t>
            </a:r>
          </a:p>
          <a:p>
            <a:pPr marL="0" indent="0" algn="ctr" rtl="0"/>
            <a:r>
              <a:rPr lang="en-US" sz="2800" b="1" dirty="0">
                <a:solidFill>
                  <a:schemeClr val="bg1"/>
                </a:solidFill>
              </a:rPr>
              <a:t> 1- But there were also false prophets among the people, even as there will be false teachers among you, who will secretly bring in destructive heresies, even denying the Lord who bought them, [and] bring on themselves swift destruction.  And many will follow their destructive ways, because of whom the way of truth will be blasphemed.  By covetousness they will exploit you with deceptive words; for a long time their judgment has not been idle, and their destruction does not slumber. (2 </a:t>
            </a:r>
            <a:r>
              <a:rPr lang="en-US" sz="2800" b="1" dirty="0" err="1">
                <a:solidFill>
                  <a:schemeClr val="bg1"/>
                </a:solidFill>
              </a:rPr>
              <a:t>Pe</a:t>
            </a:r>
            <a:r>
              <a:rPr lang="en-US" sz="2800" b="1" dirty="0">
                <a:solidFill>
                  <a:schemeClr val="bg1"/>
                </a:solidFill>
              </a:rPr>
              <a:t> 2 : 1 – 3)</a:t>
            </a:r>
          </a:p>
          <a:p>
            <a:pPr algn="ctr"/>
            <a:endParaRPr lang="ar-EG" sz="2800" b="1" dirty="0">
              <a:solidFill>
                <a:schemeClr val="bg1"/>
              </a:solidFill>
            </a:endParaRPr>
          </a:p>
          <a:p>
            <a:pPr algn="ctr"/>
            <a:endParaRPr lang="ar-EG" sz="2800" b="1" dirty="0">
              <a:solidFill>
                <a:schemeClr val="bg1"/>
              </a:solidFill>
            </a:endParaRPr>
          </a:p>
          <a:p>
            <a:pPr algn="ctr"/>
            <a:endParaRPr lang="ar-EG" sz="2800" b="1" dirty="0">
              <a:solidFill>
                <a:schemeClr val="bg1"/>
              </a:solidFill>
            </a:endParaRPr>
          </a:p>
        </p:txBody>
      </p:sp>
    </p:spTree>
    <p:extLst>
      <p:ext uri="{BB962C8B-B14F-4D97-AF65-F5344CB8AC3E}">
        <p14:creationId xmlns:p14="http://schemas.microsoft.com/office/powerpoint/2010/main" val="11180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220" name="AutoShape 2" descr="http://www.joburg.org.za/culture/images/stories/galleries/church_coptic.jpg">
            <a:extLst>
              <a:ext uri="{FF2B5EF4-FFF2-40B4-BE49-F238E27FC236}">
                <a16:creationId xmlns:a16="http://schemas.microsoft.com/office/drawing/2014/main" xmlns="" id="{4343E15C-F495-4766-80EA-131FEEA6CA3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1" name="AutoShape 4" descr="http://www.joburg.org.za/culture/images/stories/galleries/church_coptic.jpg">
            <a:extLst>
              <a:ext uri="{FF2B5EF4-FFF2-40B4-BE49-F238E27FC236}">
                <a16:creationId xmlns:a16="http://schemas.microsoft.com/office/drawing/2014/main" xmlns="" id="{E7CE9B8E-1528-4B1D-821B-6ED0DC3BFC9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2" name="AutoShape 6" descr="The Coptic Church is the oldest form of Christianity in Africa, dating back to AD42">
            <a:extLst>
              <a:ext uri="{FF2B5EF4-FFF2-40B4-BE49-F238E27FC236}">
                <a16:creationId xmlns:a16="http://schemas.microsoft.com/office/drawing/2014/main" xmlns="" id="{DF1C391E-A6B2-4670-9E34-23AA17989C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3" name="AutoShape 8" descr="The Coptic Church is the oldest form of Christianity in Africa, dating back to AD42">
            <a:extLst>
              <a:ext uri="{FF2B5EF4-FFF2-40B4-BE49-F238E27FC236}">
                <a16:creationId xmlns:a16="http://schemas.microsoft.com/office/drawing/2014/main" xmlns="" id="{06E90C2E-11B1-40FE-BDC9-715E8AC7CAE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10" name="Rectangle 1027">
            <a:extLst>
              <a:ext uri="{FF2B5EF4-FFF2-40B4-BE49-F238E27FC236}">
                <a16:creationId xmlns:a16="http://schemas.microsoft.com/office/drawing/2014/main" xmlns="" id="{7A09D1C6-5029-46EA-82B5-7AAE86048609}"/>
              </a:ext>
            </a:extLst>
          </p:cNvPr>
          <p:cNvSpPr txBox="1">
            <a:spLocks noChangeArrowheads="1"/>
          </p:cNvSpPr>
          <p:nvPr/>
        </p:nvSpPr>
        <p:spPr bwMode="auto">
          <a:xfrm>
            <a:off x="155575" y="830903"/>
            <a:ext cx="8856662" cy="5427120"/>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indent="0" algn="ctr"/>
            <a:r>
              <a:rPr lang="ar-EG" sz="2800" b="1" dirty="0">
                <a:solidFill>
                  <a:schemeClr val="bg1"/>
                </a:solidFill>
              </a:rPr>
              <a:t>لأنهم اذ ينطقون بعظائم البطل يخدعون بشهوات الجسد في الدعارة من هرب قليلا من الذين يسيرون في الضلال. واعدين اياهم بالحرية و هم انفسهم عبيد الفساد لان ما انغلب منه احد فهو له مستعبد ايضا. (2 بط 2 : 18 ـ 19)</a:t>
            </a:r>
          </a:p>
          <a:p>
            <a:pPr algn="ctr"/>
            <a:endParaRPr lang="ar-EG" sz="2800" b="1" dirty="0">
              <a:solidFill>
                <a:schemeClr val="bg1"/>
              </a:solidFill>
            </a:endParaRPr>
          </a:p>
          <a:p>
            <a:pPr marL="0" indent="0" algn="ctr" rtl="0"/>
            <a:r>
              <a:rPr lang="en-US" sz="2800" b="1" dirty="0">
                <a:solidFill>
                  <a:schemeClr val="bg1"/>
                </a:solidFill>
              </a:rPr>
              <a:t>For when they speak great swelling [words] of emptiness, they allure through the lusts of the flesh, through lewdness, the ones who have actually escaped from those who live in error.  While they promise them liberty, they themselves are slaves of corruption; for by whom a person is overcome, by him also he is brought into bondage.( 2 </a:t>
            </a:r>
            <a:r>
              <a:rPr lang="en-US" sz="2800" b="1" dirty="0" err="1">
                <a:solidFill>
                  <a:schemeClr val="bg1"/>
                </a:solidFill>
              </a:rPr>
              <a:t>Pe</a:t>
            </a:r>
            <a:r>
              <a:rPr lang="en-US" sz="2800" b="1" dirty="0">
                <a:solidFill>
                  <a:schemeClr val="bg1"/>
                </a:solidFill>
              </a:rPr>
              <a:t> 2 : 18 – 19</a:t>
            </a:r>
            <a:r>
              <a:rPr lang="en-US" sz="2800" b="1" dirty="0" smtClean="0">
                <a:solidFill>
                  <a:schemeClr val="bg1"/>
                </a:solidFill>
              </a:rPr>
              <a:t>)</a:t>
            </a:r>
            <a:endParaRPr lang="en-US" sz="2800" b="1" dirty="0">
              <a:solidFill>
                <a:schemeClr val="bg1"/>
              </a:solidFill>
            </a:endParaRPr>
          </a:p>
        </p:txBody>
      </p:sp>
    </p:spTree>
    <p:extLst>
      <p:ext uri="{BB962C8B-B14F-4D97-AF65-F5344CB8AC3E}">
        <p14:creationId xmlns:p14="http://schemas.microsoft.com/office/powerpoint/2010/main" val="6951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220" name="AutoShape 2" descr="http://www.joburg.org.za/culture/images/stories/galleries/church_coptic.jpg">
            <a:extLst>
              <a:ext uri="{FF2B5EF4-FFF2-40B4-BE49-F238E27FC236}">
                <a16:creationId xmlns:a16="http://schemas.microsoft.com/office/drawing/2014/main" xmlns="" id="{4343E15C-F495-4766-80EA-131FEEA6CA3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1" name="AutoShape 4" descr="http://www.joburg.org.za/culture/images/stories/galleries/church_coptic.jpg">
            <a:extLst>
              <a:ext uri="{FF2B5EF4-FFF2-40B4-BE49-F238E27FC236}">
                <a16:creationId xmlns:a16="http://schemas.microsoft.com/office/drawing/2014/main" xmlns="" id="{E7CE9B8E-1528-4B1D-821B-6ED0DC3BFC9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2" name="AutoShape 6" descr="The Coptic Church is the oldest form of Christianity in Africa, dating back to AD42">
            <a:extLst>
              <a:ext uri="{FF2B5EF4-FFF2-40B4-BE49-F238E27FC236}">
                <a16:creationId xmlns:a16="http://schemas.microsoft.com/office/drawing/2014/main" xmlns="" id="{DF1C391E-A6B2-4670-9E34-23AA17989C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3" name="AutoShape 8" descr="The Coptic Church is the oldest form of Christianity in Africa, dating back to AD42">
            <a:extLst>
              <a:ext uri="{FF2B5EF4-FFF2-40B4-BE49-F238E27FC236}">
                <a16:creationId xmlns:a16="http://schemas.microsoft.com/office/drawing/2014/main" xmlns="" id="{06E90C2E-11B1-40FE-BDC9-715E8AC7CAE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10" name="Rectangle 1027">
            <a:extLst>
              <a:ext uri="{FF2B5EF4-FFF2-40B4-BE49-F238E27FC236}">
                <a16:creationId xmlns:a16="http://schemas.microsoft.com/office/drawing/2014/main" xmlns="" id="{7A09D1C6-5029-46EA-82B5-7AAE86048609}"/>
              </a:ext>
            </a:extLst>
          </p:cNvPr>
          <p:cNvSpPr txBox="1">
            <a:spLocks noChangeArrowheads="1"/>
          </p:cNvSpPr>
          <p:nvPr/>
        </p:nvSpPr>
        <p:spPr bwMode="auto">
          <a:xfrm>
            <a:off x="43259" y="404664"/>
            <a:ext cx="9057482" cy="6336704"/>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63500" indent="-63500" algn="ctr"/>
            <a:r>
              <a:rPr lang="ar-EG" sz="2700" b="1" dirty="0">
                <a:solidFill>
                  <a:schemeClr val="bg1"/>
                </a:solidFill>
              </a:rPr>
              <a:t>لهم صورة التقوى و لكنهم منكرون قوتها فاعرض عن هؤلاء. فانه من هؤلاء هم الذين يدخلون البيوت و يسبون نسيات محملات خطايا منساقات بشهوات مختلفة. يتعلمن في كل حين و لا يستطعن ان يقبلن الى معرفة الحق ابدا. و كما قاوم ينيس و يمبريس موسى كذلك هؤلاء ايضا يقاومون الحق اناس فاسدة اذهانهم و من جهة الايمان مرفوضون. لكنهم لا يتقدمون اكثر لان حمقهم سيكون واضحا للجميع كما كان حمق ذينك ايضا. (2 تى 3 : 5 ـ 9)</a:t>
            </a:r>
          </a:p>
          <a:p>
            <a:pPr marL="0" indent="0" algn="ctr" rtl="0"/>
            <a:r>
              <a:rPr lang="en-US" sz="2700" b="1" dirty="0">
                <a:solidFill>
                  <a:schemeClr val="bg1"/>
                </a:solidFill>
              </a:rPr>
              <a:t>having a form of godliness but denying its power. And from such people turn away!. For of this sort are those who creep into households and make captives of gullible women loaded down with sins, led away by various lusts,. always learning and never able to come to the knowledge of the truth. Now as </a:t>
            </a:r>
            <a:r>
              <a:rPr lang="en-US" sz="2700" b="1" dirty="0" err="1">
                <a:solidFill>
                  <a:schemeClr val="bg1"/>
                </a:solidFill>
              </a:rPr>
              <a:t>Jannes</a:t>
            </a:r>
            <a:r>
              <a:rPr lang="en-US" sz="2700" b="1" dirty="0">
                <a:solidFill>
                  <a:schemeClr val="bg1"/>
                </a:solidFill>
              </a:rPr>
              <a:t> and </a:t>
            </a:r>
            <a:r>
              <a:rPr lang="en-US" sz="2700" b="1" dirty="0" err="1">
                <a:solidFill>
                  <a:schemeClr val="bg1"/>
                </a:solidFill>
              </a:rPr>
              <a:t>Jambres</a:t>
            </a:r>
            <a:r>
              <a:rPr lang="en-US" sz="2700" b="1" dirty="0">
                <a:solidFill>
                  <a:schemeClr val="bg1"/>
                </a:solidFill>
              </a:rPr>
              <a:t> resisted Moses, so do these also resist the truth: men of corrupt minds, disapproved concerning the faith;.  but they will progress no further, for their folly will be manifest to all, as theirs also was. (2 </a:t>
            </a:r>
            <a:r>
              <a:rPr lang="en-US" sz="2700" b="1" dirty="0" err="1">
                <a:solidFill>
                  <a:schemeClr val="bg1"/>
                </a:solidFill>
              </a:rPr>
              <a:t>Thi</a:t>
            </a:r>
            <a:r>
              <a:rPr lang="en-US" sz="2700" b="1" dirty="0">
                <a:solidFill>
                  <a:schemeClr val="bg1"/>
                </a:solidFill>
              </a:rPr>
              <a:t> 3 : 5 – 9</a:t>
            </a:r>
            <a:r>
              <a:rPr lang="en-US" sz="2700" b="1" dirty="0" smtClean="0">
                <a:solidFill>
                  <a:schemeClr val="bg1"/>
                </a:solidFill>
              </a:rPr>
              <a:t>)</a:t>
            </a:r>
            <a:endParaRPr lang="ar-EG" sz="2700" b="1" dirty="0">
              <a:solidFill>
                <a:schemeClr val="bg1"/>
              </a:solidFill>
            </a:endParaRPr>
          </a:p>
        </p:txBody>
      </p:sp>
    </p:spTree>
    <p:extLst>
      <p:ext uri="{BB962C8B-B14F-4D97-AF65-F5344CB8AC3E}">
        <p14:creationId xmlns:p14="http://schemas.microsoft.com/office/powerpoint/2010/main" val="1791079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220" name="AutoShape 2" descr="http://www.joburg.org.za/culture/images/stories/galleries/church_coptic.jpg">
            <a:extLst>
              <a:ext uri="{FF2B5EF4-FFF2-40B4-BE49-F238E27FC236}">
                <a16:creationId xmlns:a16="http://schemas.microsoft.com/office/drawing/2014/main" xmlns="" id="{4343E15C-F495-4766-80EA-131FEEA6CA3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1" name="AutoShape 4" descr="http://www.joburg.org.za/culture/images/stories/galleries/church_coptic.jpg">
            <a:extLst>
              <a:ext uri="{FF2B5EF4-FFF2-40B4-BE49-F238E27FC236}">
                <a16:creationId xmlns:a16="http://schemas.microsoft.com/office/drawing/2014/main" xmlns="" id="{E7CE9B8E-1528-4B1D-821B-6ED0DC3BFC9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2" name="AutoShape 6" descr="The Coptic Church is the oldest form of Christianity in Africa, dating back to AD42">
            <a:extLst>
              <a:ext uri="{FF2B5EF4-FFF2-40B4-BE49-F238E27FC236}">
                <a16:creationId xmlns:a16="http://schemas.microsoft.com/office/drawing/2014/main" xmlns="" id="{DF1C391E-A6B2-4670-9E34-23AA17989C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3" name="AutoShape 8" descr="The Coptic Church is the oldest form of Christianity in Africa, dating back to AD42">
            <a:extLst>
              <a:ext uri="{FF2B5EF4-FFF2-40B4-BE49-F238E27FC236}">
                <a16:creationId xmlns:a16="http://schemas.microsoft.com/office/drawing/2014/main" xmlns="" id="{06E90C2E-11B1-40FE-BDC9-715E8AC7CAE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 name="Rectangle 1027">
            <a:extLst>
              <a:ext uri="{FF2B5EF4-FFF2-40B4-BE49-F238E27FC236}">
                <a16:creationId xmlns:a16="http://schemas.microsoft.com/office/drawing/2014/main" xmlns="" id="{AD61D650-4190-46A0-8B2B-92DB3E7C7926}"/>
              </a:ext>
            </a:extLst>
          </p:cNvPr>
          <p:cNvSpPr txBox="1">
            <a:spLocks noChangeArrowheads="1"/>
          </p:cNvSpPr>
          <p:nvPr/>
        </p:nvSpPr>
        <p:spPr bwMode="auto">
          <a:xfrm>
            <a:off x="143669" y="4365104"/>
            <a:ext cx="8856662" cy="1944216"/>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indent="0" algn="ctr"/>
            <a:r>
              <a:rPr lang="ar-EG" sz="2800" b="1" dirty="0">
                <a:solidFill>
                  <a:schemeClr val="bg1"/>
                </a:solidFill>
              </a:rPr>
              <a:t>و لكن عندك هذا انك تبغض اعمال النقولاويين التي ابغضها انا ايضا (رؤ  2 :  6)</a:t>
            </a:r>
          </a:p>
          <a:p>
            <a:pPr marL="0" indent="0" algn="ctr" rtl="0"/>
            <a:r>
              <a:rPr lang="en-US" sz="2800" b="1" dirty="0">
                <a:solidFill>
                  <a:schemeClr val="bg1"/>
                </a:solidFill>
              </a:rPr>
              <a:t>"But this you have, that you hate the deeds of the Nicolaitans, which I also hate (Rev  2 :  6)</a:t>
            </a:r>
          </a:p>
        </p:txBody>
      </p:sp>
    </p:spTree>
    <p:extLst>
      <p:ext uri="{BB962C8B-B14F-4D97-AF65-F5344CB8AC3E}">
        <p14:creationId xmlns:p14="http://schemas.microsoft.com/office/powerpoint/2010/main" val="337852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220" name="AutoShape 2" descr="http://www.joburg.org.za/culture/images/stories/galleries/church_coptic.jpg">
            <a:extLst>
              <a:ext uri="{FF2B5EF4-FFF2-40B4-BE49-F238E27FC236}">
                <a16:creationId xmlns:a16="http://schemas.microsoft.com/office/drawing/2014/main" xmlns="" id="{4343E15C-F495-4766-80EA-131FEEA6CA3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1" name="AutoShape 4" descr="http://www.joburg.org.za/culture/images/stories/galleries/church_coptic.jpg">
            <a:extLst>
              <a:ext uri="{FF2B5EF4-FFF2-40B4-BE49-F238E27FC236}">
                <a16:creationId xmlns:a16="http://schemas.microsoft.com/office/drawing/2014/main" xmlns="" id="{E7CE9B8E-1528-4B1D-821B-6ED0DC3BFC9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2" name="AutoShape 6" descr="The Coptic Church is the oldest form of Christianity in Africa, dating back to AD42">
            <a:extLst>
              <a:ext uri="{FF2B5EF4-FFF2-40B4-BE49-F238E27FC236}">
                <a16:creationId xmlns:a16="http://schemas.microsoft.com/office/drawing/2014/main" xmlns="" id="{DF1C391E-A6B2-4670-9E34-23AA17989C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3" name="AutoShape 8" descr="The Coptic Church is the oldest form of Christianity in Africa, dating back to AD42">
            <a:extLst>
              <a:ext uri="{FF2B5EF4-FFF2-40B4-BE49-F238E27FC236}">
                <a16:creationId xmlns:a16="http://schemas.microsoft.com/office/drawing/2014/main" xmlns="" id="{06E90C2E-11B1-40FE-BDC9-715E8AC7CAE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10" name="Rectangle 1027">
            <a:extLst>
              <a:ext uri="{FF2B5EF4-FFF2-40B4-BE49-F238E27FC236}">
                <a16:creationId xmlns:a16="http://schemas.microsoft.com/office/drawing/2014/main" xmlns="" id="{7A09D1C6-5029-46EA-82B5-7AAE86048609}"/>
              </a:ext>
            </a:extLst>
          </p:cNvPr>
          <p:cNvSpPr txBox="1">
            <a:spLocks noChangeArrowheads="1"/>
          </p:cNvSpPr>
          <p:nvPr/>
        </p:nvSpPr>
        <p:spPr bwMode="auto">
          <a:xfrm>
            <a:off x="143669" y="764704"/>
            <a:ext cx="8856662" cy="5788942"/>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indent="0" algn="ctr"/>
            <a:r>
              <a:rPr lang="ar-EG" sz="2800" b="1" dirty="0">
                <a:solidFill>
                  <a:schemeClr val="bg1"/>
                </a:solidFill>
              </a:rPr>
              <a:t>ثم بعد اربع عشرة سنة صعدت ايضا الى اورشليم مع برنابا اخذا معي تيطس ايضا. و انما صعدت بموجب اعلان و عرضت عليهم الانجيل الذي اكرز به بين الامم و لكن بالانفراد على المعتبرين لئلا اكون اسعى او قد سعيت باطلا. لكن لم يضطر و لا تيطس الذي كان معي و هو يوناني ان يختتن. (غل 2 : 1 ـ 3)</a:t>
            </a:r>
          </a:p>
          <a:p>
            <a:pPr marL="0" indent="0" algn="ctr" rtl="0"/>
            <a:r>
              <a:rPr lang="en-US" sz="2800" b="1" dirty="0">
                <a:solidFill>
                  <a:schemeClr val="bg1"/>
                </a:solidFill>
              </a:rPr>
              <a:t>Then after fourteen years I went up again to Jerusalem with Barnabas, and also took Titus with [me]. And I went up by revelation, and communicated to them that gospel which I preach among the Gentiles, but privately to those who were of reputation, lest by any means I might run, or had run, in vain. Yet not even Titus who [was] with me, being a Greek, was compelled to be circumcised. (Ga 2 : 1 – 3)</a:t>
            </a:r>
          </a:p>
        </p:txBody>
      </p:sp>
    </p:spTree>
    <p:extLst>
      <p:ext uri="{BB962C8B-B14F-4D97-AF65-F5344CB8AC3E}">
        <p14:creationId xmlns:p14="http://schemas.microsoft.com/office/powerpoint/2010/main" val="151643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814"/>
            <a:ext cx="9144000" cy="6911814"/>
          </a:xfrm>
          <a:prstGeom prst="rect">
            <a:avLst/>
          </a:prstGeom>
        </p:spPr>
      </p:pic>
      <p:sp>
        <p:nvSpPr>
          <p:cNvPr id="8" name="Rectangle 3"/>
          <p:cNvSpPr>
            <a:spLocks noChangeArrowheads="1"/>
          </p:cNvSpPr>
          <p:nvPr/>
        </p:nvSpPr>
        <p:spPr bwMode="auto">
          <a:xfrm>
            <a:off x="671625" y="3861048"/>
            <a:ext cx="7800749" cy="954107"/>
          </a:xfrm>
          <a:prstGeom prst="rect">
            <a:avLst/>
          </a:prstGeom>
          <a:solidFill>
            <a:srgbClr val="006600">
              <a:alpha val="52156"/>
            </a:srgb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امح الذنب </a:t>
            </a:r>
            <a:r>
              <a:rPr lang="ar-EG" sz="2800" b="1" dirty="0" smtClean="0">
                <a:solidFill>
                  <a:schemeClr val="bg1"/>
                </a:solidFill>
              </a:rPr>
              <a:t>بالتعليم</a:t>
            </a:r>
            <a:endParaRPr lang="en-GB" sz="2800" b="1" dirty="0" smtClean="0">
              <a:solidFill>
                <a:schemeClr val="bg1"/>
              </a:solidFill>
            </a:endParaRPr>
          </a:p>
          <a:p>
            <a:pPr marL="457200" indent="-457200" algn="ctr" rtl="0">
              <a:buFont typeface="Wingdings" panose="05000000000000000000" pitchFamily="2" charset="2"/>
              <a:buChar char="Ø"/>
            </a:pPr>
            <a:r>
              <a:rPr lang="en-GB" sz="2800" b="1" dirty="0">
                <a:solidFill>
                  <a:schemeClr val="bg1"/>
                </a:solidFill>
              </a:rPr>
              <a:t>Wash away the </a:t>
            </a:r>
            <a:r>
              <a:rPr lang="en-GB" sz="2800" b="1" i="1" dirty="0">
                <a:solidFill>
                  <a:schemeClr val="bg1"/>
                </a:solidFill>
              </a:rPr>
              <a:t>guilt</a:t>
            </a:r>
            <a:r>
              <a:rPr lang="en-GB" sz="2800" b="1" dirty="0">
                <a:solidFill>
                  <a:schemeClr val="bg1"/>
                </a:solidFill>
              </a:rPr>
              <a:t> through teaching</a:t>
            </a:r>
            <a:endParaRPr lang="en-US" sz="2800" b="1" dirty="0">
              <a:solidFill>
                <a:schemeClr val="bg1"/>
              </a:solidFill>
            </a:endParaRPr>
          </a:p>
        </p:txBody>
      </p:sp>
      <p:sp>
        <p:nvSpPr>
          <p:cNvPr id="4" name="Cloud 3"/>
          <p:cNvSpPr>
            <a:spLocks noChangeArrowheads="1"/>
          </p:cNvSpPr>
          <p:nvPr/>
        </p:nvSpPr>
        <p:spPr bwMode="auto">
          <a:xfrm>
            <a:off x="2798002" y="139127"/>
            <a:ext cx="3547996" cy="1827193"/>
          </a:xfrm>
          <a:prstGeom prst="cloud">
            <a:avLst/>
          </a:prstGeom>
          <a:solidFill>
            <a:srgbClr val="C00000">
              <a:alpha val="76077"/>
            </a:srgbClr>
          </a:solidFill>
          <a:ln w="38100" algn="ctr">
            <a:solidFill>
              <a:schemeClr val="bg1"/>
            </a:solidFill>
            <a:miter lim="800000"/>
            <a:headEnd/>
            <a:tailEnd/>
          </a:ln>
          <a:effectLst>
            <a:outerShdw dist="17961" dir="2700000" algn="ctr" rotWithShape="0">
              <a:srgbClr val="000000">
                <a:alpha val="29999"/>
              </a:srgbClr>
            </a:outerShdw>
          </a:effec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EG" altLang="en-US" sz="3600" b="1" dirty="0" smtClean="0">
                <a:solidFill>
                  <a:schemeClr val="bg1"/>
                </a:solidFill>
                <a:latin typeface="Times New Roman" panose="02020603050405020304" pitchFamily="18" charset="0"/>
                <a:cs typeface="Times New Roman" panose="02020603050405020304" pitchFamily="18" charset="0"/>
              </a:rPr>
              <a:t>الوقاية</a:t>
            </a:r>
            <a:endParaRPr lang="en-GB" altLang="en-US" sz="3600" b="1" dirty="0" smtClean="0">
              <a:solidFill>
                <a:schemeClr val="bg1"/>
              </a:solidFill>
              <a:latin typeface="Times New Roman" panose="02020603050405020304" pitchFamily="18" charset="0"/>
              <a:cs typeface="Times New Roman" panose="02020603050405020304" pitchFamily="18" charset="0"/>
            </a:endParaRPr>
          </a:p>
          <a:p>
            <a:pPr algn="ctr" eaLnBrk="1" hangingPunct="1"/>
            <a:r>
              <a:rPr lang="en-GB" altLang="en-US" sz="3600" b="1" dirty="0" smtClean="0">
                <a:solidFill>
                  <a:schemeClr val="bg1"/>
                </a:solidFill>
                <a:latin typeface="Times New Roman" panose="02020603050405020304" pitchFamily="18" charset="0"/>
                <a:cs typeface="Times New Roman" panose="02020603050405020304" pitchFamily="18" charset="0"/>
              </a:rPr>
              <a:t>Prevention</a:t>
            </a:r>
            <a:endParaRPr lang="ar-EG" altLang="en-US" sz="3600" b="1" dirty="0">
              <a:solidFill>
                <a:schemeClr val="bg1"/>
              </a:solidFill>
              <a:latin typeface="Times New Roman" panose="02020603050405020304" pitchFamily="18" charset="0"/>
              <a:cs typeface="Times New Roman" panose="02020603050405020304" pitchFamily="18" charset="0"/>
            </a:endParaRPr>
          </a:p>
        </p:txBody>
      </p:sp>
      <p:sp>
        <p:nvSpPr>
          <p:cNvPr id="5" name="Rectangle 3"/>
          <p:cNvSpPr>
            <a:spLocks noChangeArrowheads="1"/>
          </p:cNvSpPr>
          <p:nvPr/>
        </p:nvSpPr>
        <p:spPr bwMode="auto">
          <a:xfrm>
            <a:off x="467544" y="5047928"/>
            <a:ext cx="8430217" cy="1384995"/>
          </a:xfrm>
          <a:prstGeom prst="rect">
            <a:avLst/>
          </a:prstGeom>
          <a:solidFill>
            <a:schemeClr val="accent6">
              <a:lumMod val="75000"/>
              <a:alpha val="51765"/>
            </a:scheme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تربية الإتضاع والخضوع فى قلب كل معلم فى الكنيسة</a:t>
            </a:r>
            <a:r>
              <a:rPr lang="ar-EG" sz="2800" b="1" dirty="0" smtClean="0">
                <a:solidFill>
                  <a:schemeClr val="bg1"/>
                </a:solidFill>
              </a:rPr>
              <a:t>.</a:t>
            </a:r>
            <a:endParaRPr lang="en-GB" sz="2800" b="1" dirty="0" smtClean="0">
              <a:solidFill>
                <a:schemeClr val="bg1"/>
              </a:solidFill>
            </a:endParaRPr>
          </a:p>
          <a:p>
            <a:pPr marL="457200" indent="-457200" algn="ctr" rtl="0">
              <a:buFont typeface="Wingdings" panose="05000000000000000000" pitchFamily="2" charset="2"/>
              <a:buChar char="Ø"/>
            </a:pPr>
            <a:r>
              <a:rPr lang="en-GB" sz="2800" b="1" dirty="0" smtClean="0">
                <a:solidFill>
                  <a:schemeClr val="bg1"/>
                </a:solidFill>
              </a:rPr>
              <a:t>Upbringing </a:t>
            </a:r>
            <a:r>
              <a:rPr lang="en-GB" sz="2800" b="1" dirty="0">
                <a:solidFill>
                  <a:schemeClr val="bg1"/>
                </a:solidFill>
              </a:rPr>
              <a:t>humility and submission in the heart of every teacher in the church</a:t>
            </a:r>
            <a:r>
              <a:rPr lang="en-GB" sz="2800" b="1" dirty="0" smtClean="0">
                <a:solidFill>
                  <a:schemeClr val="bg1"/>
                </a:solidFill>
              </a:rPr>
              <a:t>.</a:t>
            </a:r>
            <a:endParaRPr lang="en-GB" sz="2800" b="1" dirty="0">
              <a:solidFill>
                <a:schemeClr val="bg1"/>
              </a:solidFill>
            </a:endParaRPr>
          </a:p>
        </p:txBody>
      </p:sp>
    </p:spTree>
    <p:extLst>
      <p:ext uri="{BB962C8B-B14F-4D97-AF65-F5344CB8AC3E}">
        <p14:creationId xmlns:p14="http://schemas.microsoft.com/office/powerpoint/2010/main" val="3864329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814"/>
            <a:ext cx="9144000" cy="6911814"/>
          </a:xfrm>
          <a:prstGeom prst="rect">
            <a:avLst/>
          </a:prstGeom>
        </p:spPr>
      </p:pic>
      <p:sp>
        <p:nvSpPr>
          <p:cNvPr id="10" name="Rectangle 3">
            <a:extLst>
              <a:ext uri="{FF2B5EF4-FFF2-40B4-BE49-F238E27FC236}">
                <a16:creationId xmlns:a16="http://schemas.microsoft.com/office/drawing/2014/main" xmlns="" id="{48473EB2-16D7-4307-AEDB-485AA2B5EC9C}"/>
              </a:ext>
            </a:extLst>
          </p:cNvPr>
          <p:cNvSpPr>
            <a:spLocks noChangeArrowheads="1"/>
          </p:cNvSpPr>
          <p:nvPr/>
        </p:nvSpPr>
        <p:spPr bwMode="auto">
          <a:xfrm>
            <a:off x="214070" y="5301208"/>
            <a:ext cx="8715860" cy="1384995"/>
          </a:xfrm>
          <a:prstGeom prst="rect">
            <a:avLst/>
          </a:prstGeom>
          <a:solidFill>
            <a:schemeClr val="accent6">
              <a:lumMod val="75000"/>
              <a:alpha val="51765"/>
            </a:scheme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تحجيم الإتجاه النفساني للتعليم </a:t>
            </a:r>
            <a:r>
              <a:rPr lang="ar-EG" sz="2800" b="1" dirty="0" smtClean="0">
                <a:solidFill>
                  <a:schemeClr val="bg1"/>
                </a:solidFill>
              </a:rPr>
              <a:t>والتفسير</a:t>
            </a:r>
            <a:endParaRPr lang="en-GB" sz="2800" b="1" dirty="0" smtClean="0">
              <a:solidFill>
                <a:schemeClr val="bg1"/>
              </a:solidFill>
            </a:endParaRPr>
          </a:p>
          <a:p>
            <a:pPr marL="457200" indent="-457200" algn="ctr" rtl="0">
              <a:buFont typeface="Wingdings" panose="05000000000000000000" pitchFamily="2" charset="2"/>
              <a:buChar char="Ø"/>
            </a:pPr>
            <a:r>
              <a:rPr lang="en-GB" sz="2800" b="1" dirty="0" smtClean="0">
                <a:solidFill>
                  <a:schemeClr val="bg1"/>
                </a:solidFill>
              </a:rPr>
              <a:t>Eliminating the </a:t>
            </a:r>
            <a:r>
              <a:rPr lang="en-GB" sz="2800" b="1" dirty="0">
                <a:solidFill>
                  <a:schemeClr val="bg1"/>
                </a:solidFill>
              </a:rPr>
              <a:t>psychological </a:t>
            </a:r>
            <a:r>
              <a:rPr lang="en-GB" sz="2800" b="1" dirty="0" smtClean="0">
                <a:solidFill>
                  <a:schemeClr val="bg1"/>
                </a:solidFill>
              </a:rPr>
              <a:t>trend in teaching and </a:t>
            </a:r>
            <a:r>
              <a:rPr lang="en-GB" sz="2800" b="1" dirty="0">
                <a:solidFill>
                  <a:schemeClr val="bg1"/>
                </a:solidFill>
              </a:rPr>
              <a:t>interpretation</a:t>
            </a:r>
            <a:endParaRPr lang="en-US" sz="2800" b="1" dirty="0">
              <a:solidFill>
                <a:schemeClr val="bg1"/>
              </a:solidFill>
            </a:endParaRPr>
          </a:p>
        </p:txBody>
      </p:sp>
      <p:sp>
        <p:nvSpPr>
          <p:cNvPr id="12" name="Rectangle 3">
            <a:extLst>
              <a:ext uri="{FF2B5EF4-FFF2-40B4-BE49-F238E27FC236}">
                <a16:creationId xmlns:a16="http://schemas.microsoft.com/office/drawing/2014/main" xmlns="" id="{D5840114-C6DF-445A-AEA8-DCE9731356B7}"/>
              </a:ext>
            </a:extLst>
          </p:cNvPr>
          <p:cNvSpPr>
            <a:spLocks noChangeArrowheads="1"/>
          </p:cNvSpPr>
          <p:nvPr/>
        </p:nvSpPr>
        <p:spPr bwMode="auto">
          <a:xfrm>
            <a:off x="214069" y="3883049"/>
            <a:ext cx="8715861" cy="1384995"/>
          </a:xfrm>
          <a:prstGeom prst="rect">
            <a:avLst/>
          </a:prstGeom>
          <a:solidFill>
            <a:srgbClr val="006600">
              <a:alpha val="52156"/>
            </a:srgb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p>
            <a:pPr marL="457200" indent="-457200" algn="ctr" eaLnBrk="0" hangingPunct="0">
              <a:buFont typeface="Wingdings" panose="05000000000000000000" pitchFamily="2" charset="2"/>
              <a:buChar char="Ø"/>
            </a:pPr>
            <a:r>
              <a:rPr lang="ar-EG" sz="2800" b="1" dirty="0">
                <a:solidFill>
                  <a:schemeClr val="bg1"/>
                </a:solidFill>
              </a:rPr>
              <a:t>الحرص على أصحاب المواهب ومراجعة أغراضهم وتلمذتهم وإيمانهم</a:t>
            </a:r>
            <a:r>
              <a:rPr lang="ar-EG" sz="2800" b="1" dirty="0">
                <a:solidFill>
                  <a:schemeClr val="bg1"/>
                </a:solidFill>
              </a:rPr>
              <a:t>.</a:t>
            </a:r>
            <a:endParaRPr lang="en-GB" sz="2800" b="1" dirty="0">
              <a:solidFill>
                <a:schemeClr val="bg1"/>
              </a:solidFill>
            </a:endParaRPr>
          </a:p>
          <a:p>
            <a:pPr marL="457200" indent="-457200" algn="ctr" eaLnBrk="0" hangingPunct="0">
              <a:buFont typeface="Wingdings" panose="05000000000000000000" pitchFamily="2" charset="2"/>
              <a:buChar char="Ø"/>
            </a:pPr>
            <a:r>
              <a:rPr lang="en-GB" sz="2800" b="1" dirty="0">
                <a:solidFill>
                  <a:schemeClr val="bg1"/>
                </a:solidFill>
              </a:rPr>
              <a:t>Looking after talents and reviewing their purposes, discipleship and faith.</a:t>
            </a:r>
            <a:endParaRPr lang="en-US" sz="2800" b="1" dirty="0">
              <a:solidFill>
                <a:schemeClr val="bg1"/>
              </a:solidFill>
            </a:endParaRPr>
          </a:p>
        </p:txBody>
      </p:sp>
      <p:sp>
        <p:nvSpPr>
          <p:cNvPr id="6" name="Cloud 5"/>
          <p:cNvSpPr>
            <a:spLocks noChangeArrowheads="1"/>
          </p:cNvSpPr>
          <p:nvPr/>
        </p:nvSpPr>
        <p:spPr bwMode="auto">
          <a:xfrm>
            <a:off x="2798002" y="139127"/>
            <a:ext cx="3547996" cy="1827193"/>
          </a:xfrm>
          <a:prstGeom prst="cloud">
            <a:avLst/>
          </a:prstGeom>
          <a:solidFill>
            <a:srgbClr val="C00000">
              <a:alpha val="76077"/>
            </a:srgbClr>
          </a:solidFill>
          <a:ln w="38100" algn="ctr">
            <a:solidFill>
              <a:schemeClr val="bg1"/>
            </a:solidFill>
            <a:miter lim="800000"/>
            <a:headEnd/>
            <a:tailEnd/>
          </a:ln>
          <a:effectLst>
            <a:outerShdw dist="17961" dir="2700000" algn="ctr" rotWithShape="0">
              <a:srgbClr val="000000">
                <a:alpha val="29999"/>
              </a:srgbClr>
            </a:outerShdw>
          </a:effec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EG" altLang="en-US" sz="3600" b="1" dirty="0" smtClean="0">
                <a:solidFill>
                  <a:schemeClr val="bg1"/>
                </a:solidFill>
                <a:latin typeface="Times New Roman" panose="02020603050405020304" pitchFamily="18" charset="0"/>
                <a:cs typeface="Times New Roman" panose="02020603050405020304" pitchFamily="18" charset="0"/>
              </a:rPr>
              <a:t>الوقاية</a:t>
            </a:r>
            <a:endParaRPr lang="en-GB" altLang="en-US" sz="3600" b="1" dirty="0" smtClean="0">
              <a:solidFill>
                <a:schemeClr val="bg1"/>
              </a:solidFill>
              <a:latin typeface="Times New Roman" panose="02020603050405020304" pitchFamily="18" charset="0"/>
              <a:cs typeface="Times New Roman" panose="02020603050405020304" pitchFamily="18" charset="0"/>
            </a:endParaRPr>
          </a:p>
          <a:p>
            <a:pPr algn="ctr" eaLnBrk="1" hangingPunct="1"/>
            <a:r>
              <a:rPr lang="en-GB" altLang="en-US" sz="3600" b="1" dirty="0" smtClean="0">
                <a:solidFill>
                  <a:schemeClr val="bg1"/>
                </a:solidFill>
                <a:latin typeface="Times New Roman" panose="02020603050405020304" pitchFamily="18" charset="0"/>
                <a:cs typeface="Times New Roman" panose="02020603050405020304" pitchFamily="18" charset="0"/>
              </a:rPr>
              <a:t>Prevention</a:t>
            </a:r>
            <a:endParaRPr lang="ar-EG" alt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772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60104" name="WordArt 8">
            <a:extLst>
              <a:ext uri="{FF2B5EF4-FFF2-40B4-BE49-F238E27FC236}">
                <a16:creationId xmlns:a16="http://schemas.microsoft.com/office/drawing/2014/main" xmlns="" id="{C3715B08-7A17-49D0-A3B6-007A59BB62FA}"/>
              </a:ext>
            </a:extLst>
          </p:cNvPr>
          <p:cNvSpPr>
            <a:spLocks noChangeArrowheads="1" noChangeShapeType="1" noTextEdit="1"/>
          </p:cNvSpPr>
          <p:nvPr/>
        </p:nvSpPr>
        <p:spPr bwMode="auto">
          <a:xfrm>
            <a:off x="5148064" y="152400"/>
            <a:ext cx="3843536" cy="1323439"/>
          </a:xfrm>
          <a:prstGeom prst="rect">
            <a:avLst/>
          </a:prstGeom>
          <a:solidFill>
            <a:srgbClr val="001532">
              <a:alpha val="55000"/>
            </a:srgbClr>
          </a:solidFill>
          <a:ln w="28575" algn="ctr">
            <a:solidFill>
              <a:srgbClr val="FF6600"/>
            </a:solidFill>
            <a:round/>
            <a:headEnd/>
            <a:tailEnd/>
          </a:ln>
          <a:effectLst>
            <a:outerShdw dist="35921" dir="2700000" algn="ctr" rotWithShape="0">
              <a:schemeClr val="tx1">
                <a:alpha val="30000"/>
              </a:schemeClr>
            </a:outerShdw>
          </a:effectLst>
        </p:spPr>
        <p:txBody>
          <a:bodyPr wrap="square">
            <a:spAutoFit/>
          </a:bodyPr>
          <a:lstStyle/>
          <a:p>
            <a:pPr algn="ctr"/>
            <a:r>
              <a:rPr lang="ar-EG" sz="4000" b="1" dirty="0">
                <a:solidFill>
                  <a:schemeClr val="bg1"/>
                </a:solidFill>
              </a:rPr>
              <a:t>أشكالها</a:t>
            </a:r>
            <a:endParaRPr lang="en-GB" sz="4000" b="1" dirty="0">
              <a:solidFill>
                <a:schemeClr val="bg1"/>
              </a:solidFill>
            </a:endParaRPr>
          </a:p>
          <a:p>
            <a:pPr algn="ctr"/>
            <a:r>
              <a:rPr lang="en-GB" sz="4000" b="1" dirty="0">
                <a:solidFill>
                  <a:schemeClr val="bg1"/>
                </a:solidFill>
              </a:rPr>
              <a:t>Symptoms</a:t>
            </a:r>
            <a:endParaRPr lang="en-US" sz="4000" b="1" dirty="0">
              <a:solidFill>
                <a:schemeClr val="bg1"/>
              </a:solidFill>
            </a:endParaRPr>
          </a:p>
        </p:txBody>
      </p:sp>
      <p:sp>
        <p:nvSpPr>
          <p:cNvPr id="4" name="AutoShape 6">
            <a:extLst>
              <a:ext uri="{FF2B5EF4-FFF2-40B4-BE49-F238E27FC236}">
                <a16:creationId xmlns:a16="http://schemas.microsoft.com/office/drawing/2014/main" xmlns="" id="{66874449-0A93-4A0D-A1B1-06A13574287C}"/>
              </a:ext>
            </a:extLst>
          </p:cNvPr>
          <p:cNvSpPr>
            <a:spLocks noChangeArrowheads="1"/>
          </p:cNvSpPr>
          <p:nvPr/>
        </p:nvSpPr>
        <p:spPr bwMode="auto">
          <a:xfrm>
            <a:off x="683568" y="3093472"/>
            <a:ext cx="8018175" cy="1055608"/>
          </a:xfrm>
          <a:prstGeom prst="roundRect">
            <a:avLst>
              <a:gd name="adj" fmla="val 16667"/>
            </a:avLst>
          </a:prstGeom>
          <a:solidFill>
            <a:srgbClr val="001532">
              <a:alpha val="55000"/>
            </a:srgbClr>
          </a:solidFill>
          <a:ln w="28575" algn="ctr">
            <a:solidFill>
              <a:srgbClr val="FF6600"/>
            </a:solidFill>
            <a:round/>
            <a:headEnd/>
            <a:tailEnd/>
          </a:ln>
          <a:effectLst>
            <a:outerShdw dist="35921" dir="2700000" algn="ctr" rotWithShape="0">
              <a:schemeClr val="tx1">
                <a:alpha val="30000"/>
              </a:schemeClr>
            </a:outerShdw>
          </a:effectLst>
        </p:spPr>
        <p:txBody>
          <a:bodyPr wrap="square">
            <a:spAutoFit/>
          </a:bodyPr>
          <a:lstStyle/>
          <a:p>
            <a:pPr algn="ctr">
              <a:defRPr/>
            </a:pPr>
            <a:r>
              <a:rPr lang="ar-EG" sz="2800" b="1" dirty="0">
                <a:solidFill>
                  <a:schemeClr val="bg1"/>
                </a:solidFill>
              </a:rPr>
              <a:t>الإدعاء بأن الروح القدس قال لي </a:t>
            </a:r>
            <a:r>
              <a:rPr lang="ar-EG" sz="2800" b="1" dirty="0" smtClean="0">
                <a:solidFill>
                  <a:schemeClr val="bg1"/>
                </a:solidFill>
              </a:rPr>
              <a:t>....</a:t>
            </a:r>
            <a:endParaRPr lang="en-GB" sz="2800" b="1" dirty="0" smtClean="0">
              <a:solidFill>
                <a:schemeClr val="bg1"/>
              </a:solidFill>
            </a:endParaRPr>
          </a:p>
          <a:p>
            <a:pPr algn="ctr">
              <a:defRPr/>
            </a:pPr>
            <a:r>
              <a:rPr lang="en-GB" sz="2800" b="1" dirty="0" smtClean="0">
                <a:solidFill>
                  <a:schemeClr val="bg1"/>
                </a:solidFill>
              </a:rPr>
              <a:t>Claiming that the Holy Spirit spoke to me….</a:t>
            </a:r>
            <a:endParaRPr lang="ar-EG" sz="2800" b="1" dirty="0">
              <a:solidFill>
                <a:schemeClr val="bg1"/>
              </a:solidFill>
            </a:endParaRPr>
          </a:p>
        </p:txBody>
      </p:sp>
      <p:sp>
        <p:nvSpPr>
          <p:cNvPr id="5" name="AutoShape 6">
            <a:extLst>
              <a:ext uri="{FF2B5EF4-FFF2-40B4-BE49-F238E27FC236}">
                <a16:creationId xmlns:a16="http://schemas.microsoft.com/office/drawing/2014/main" xmlns="" id="{E139C531-B334-4883-BFA2-14120895BAF3}"/>
              </a:ext>
            </a:extLst>
          </p:cNvPr>
          <p:cNvSpPr>
            <a:spLocks noChangeArrowheads="1"/>
          </p:cNvSpPr>
          <p:nvPr/>
        </p:nvSpPr>
        <p:spPr bwMode="auto">
          <a:xfrm>
            <a:off x="1475655" y="5703203"/>
            <a:ext cx="6783288" cy="1055608"/>
          </a:xfrm>
          <a:prstGeom prst="roundRect">
            <a:avLst>
              <a:gd name="adj" fmla="val 16667"/>
            </a:avLst>
          </a:prstGeom>
          <a:solidFill>
            <a:srgbClr val="001532">
              <a:alpha val="55000"/>
            </a:srgbClr>
          </a:solidFill>
          <a:ln w="28575" algn="ctr">
            <a:solidFill>
              <a:srgbClr val="FF6600"/>
            </a:solidFill>
            <a:round/>
            <a:headEnd/>
            <a:tailEnd/>
          </a:ln>
          <a:effectLst>
            <a:outerShdw dist="35921" dir="2700000" algn="ctr" rotWithShape="0">
              <a:schemeClr val="tx1">
                <a:alpha val="30000"/>
              </a:schemeClr>
            </a:outerShdw>
          </a:effectLst>
        </p:spPr>
        <p:txBody>
          <a:bodyPr wrap="square">
            <a:spAutoFit/>
          </a:bodyPr>
          <a:lstStyle/>
          <a:p>
            <a:pPr algn="ctr">
              <a:defRPr/>
            </a:pPr>
            <a:r>
              <a:rPr lang="ar-EG" sz="2800" b="1" dirty="0">
                <a:solidFill>
                  <a:schemeClr val="bg1"/>
                </a:solidFill>
              </a:rPr>
              <a:t>نبؤات زمنية </a:t>
            </a:r>
            <a:r>
              <a:rPr lang="ar-EG" sz="2800" b="1" dirty="0" smtClean="0">
                <a:solidFill>
                  <a:schemeClr val="bg1"/>
                </a:solidFill>
              </a:rPr>
              <a:t>محددة</a:t>
            </a:r>
            <a:endParaRPr lang="en-GB" sz="2800" b="1" dirty="0" smtClean="0">
              <a:solidFill>
                <a:schemeClr val="bg1"/>
              </a:solidFill>
            </a:endParaRPr>
          </a:p>
          <a:p>
            <a:pPr algn="ctr">
              <a:defRPr/>
            </a:pPr>
            <a:r>
              <a:rPr lang="en-GB" sz="2800" b="1" dirty="0" smtClean="0">
                <a:solidFill>
                  <a:schemeClr val="bg1"/>
                </a:solidFill>
              </a:rPr>
              <a:t>Time framed prophecies</a:t>
            </a:r>
            <a:endParaRPr lang="ar-EG" sz="2800" b="1" dirty="0">
              <a:solidFill>
                <a:schemeClr val="bg1"/>
              </a:solidFill>
            </a:endParaRPr>
          </a:p>
        </p:txBody>
      </p:sp>
      <p:sp>
        <p:nvSpPr>
          <p:cNvPr id="8" name="AutoShape 6">
            <a:extLst>
              <a:ext uri="{FF2B5EF4-FFF2-40B4-BE49-F238E27FC236}">
                <a16:creationId xmlns:a16="http://schemas.microsoft.com/office/drawing/2014/main" xmlns="" id="{04F4030F-DFE0-4272-A47C-E24A6E3633E8}"/>
              </a:ext>
            </a:extLst>
          </p:cNvPr>
          <p:cNvSpPr>
            <a:spLocks noChangeArrowheads="1"/>
          </p:cNvSpPr>
          <p:nvPr/>
        </p:nvSpPr>
        <p:spPr bwMode="auto">
          <a:xfrm>
            <a:off x="395536" y="4149080"/>
            <a:ext cx="8508176" cy="1532334"/>
          </a:xfrm>
          <a:prstGeom prst="roundRect">
            <a:avLst>
              <a:gd name="adj" fmla="val 16667"/>
            </a:avLst>
          </a:prstGeom>
          <a:solidFill>
            <a:srgbClr val="001532">
              <a:alpha val="55000"/>
            </a:srgbClr>
          </a:solidFill>
          <a:ln w="28575" algn="ctr">
            <a:solidFill>
              <a:srgbClr val="FF6600"/>
            </a:solidFill>
            <a:round/>
            <a:headEnd/>
            <a:tailEnd/>
          </a:ln>
          <a:effectLst>
            <a:outerShdw dist="35921" dir="2700000" algn="ctr" rotWithShape="0">
              <a:schemeClr val="tx1">
                <a:alpha val="30000"/>
              </a:schemeClr>
            </a:outerShdw>
          </a:effectLst>
        </p:spPr>
        <p:txBody>
          <a:bodyPr wrap="square">
            <a:spAutoFit/>
          </a:bodyPr>
          <a:lstStyle/>
          <a:p>
            <a:pPr algn="ctr">
              <a:defRPr/>
            </a:pPr>
            <a:r>
              <a:rPr lang="ar-EG" sz="2800" b="1" dirty="0">
                <a:solidFill>
                  <a:schemeClr val="bg1"/>
                </a:solidFill>
              </a:rPr>
              <a:t>تعليم مخالف للكنيسة (البدع والهرطقات</a:t>
            </a:r>
            <a:r>
              <a:rPr lang="ar-EG" sz="2800" b="1" dirty="0" smtClean="0">
                <a:solidFill>
                  <a:schemeClr val="bg1"/>
                </a:solidFill>
              </a:rPr>
              <a:t>)</a:t>
            </a:r>
            <a:endParaRPr lang="en-GB" sz="2800" b="1" dirty="0" smtClean="0">
              <a:solidFill>
                <a:schemeClr val="bg1"/>
              </a:solidFill>
            </a:endParaRPr>
          </a:p>
          <a:p>
            <a:pPr algn="ctr">
              <a:defRPr/>
            </a:pPr>
            <a:r>
              <a:rPr lang="en-GB" sz="2800" dirty="0" smtClean="0">
                <a:solidFill>
                  <a:schemeClr val="bg1"/>
                </a:solidFill>
              </a:rPr>
              <a:t>A contradicting teaching to that of </a:t>
            </a:r>
            <a:r>
              <a:rPr lang="en-GB" sz="2800" dirty="0">
                <a:solidFill>
                  <a:schemeClr val="bg1"/>
                </a:solidFill>
              </a:rPr>
              <a:t>the Church (fads and heresies)</a:t>
            </a:r>
            <a:endParaRPr lang="ar-EG" sz="2800" b="1" dirty="0">
              <a:solidFill>
                <a:schemeClr val="bg1"/>
              </a:solidFill>
            </a:endParaRPr>
          </a:p>
        </p:txBody>
      </p:sp>
    </p:spTree>
    <p:extLst>
      <p:ext uri="{BB962C8B-B14F-4D97-AF65-F5344CB8AC3E}">
        <p14:creationId xmlns:p14="http://schemas.microsoft.com/office/powerpoint/2010/main" val="8624729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0104"/>
                                        </p:tgtEl>
                                        <p:attrNameLst>
                                          <p:attrName>style.visibility</p:attrName>
                                        </p:attrNameLst>
                                      </p:cBhvr>
                                      <p:to>
                                        <p:strVal val="visible"/>
                                      </p:to>
                                    </p:set>
                                    <p:animEffect transition="in" filter="circle(in)">
                                      <p:cBhvr>
                                        <p:cTn id="7" dur="2000"/>
                                        <p:tgtEl>
                                          <p:spTgt spid="26010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04" grpId="0" animBg="1"/>
      <p:bldP spid="4" grpId="0" animBg="1"/>
      <p:bldP spid="5"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814"/>
            <a:ext cx="9144000" cy="6911814"/>
          </a:xfrm>
          <a:prstGeom prst="rect">
            <a:avLst/>
          </a:prstGeom>
        </p:spPr>
      </p:pic>
      <p:sp>
        <p:nvSpPr>
          <p:cNvPr id="8" name="Rectangle 3"/>
          <p:cNvSpPr>
            <a:spLocks noChangeArrowheads="1"/>
          </p:cNvSpPr>
          <p:nvPr/>
        </p:nvSpPr>
        <p:spPr bwMode="auto">
          <a:xfrm>
            <a:off x="611560" y="5369459"/>
            <a:ext cx="8172400" cy="1384995"/>
          </a:xfrm>
          <a:prstGeom prst="rect">
            <a:avLst/>
          </a:prstGeom>
          <a:solidFill>
            <a:srgbClr val="003300">
              <a:alpha val="51765"/>
            </a:srgb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buFont typeface="Wingdings" panose="05000000000000000000" pitchFamily="2" charset="2"/>
              <a:buChar char="Ø"/>
            </a:pPr>
            <a:r>
              <a:rPr lang="ar-EG" sz="2800" b="1" dirty="0">
                <a:solidFill>
                  <a:schemeClr val="bg1"/>
                </a:solidFill>
              </a:rPr>
              <a:t>التصدي أيضاً للتيار المتزمّت </a:t>
            </a:r>
            <a:r>
              <a:rPr lang="ar-EG" sz="2800" b="1" dirty="0" smtClean="0">
                <a:solidFill>
                  <a:schemeClr val="bg1"/>
                </a:solidFill>
              </a:rPr>
              <a:t>الفريسي</a:t>
            </a:r>
            <a:endParaRPr lang="en-GB" sz="2800" b="1" dirty="0" smtClean="0">
              <a:solidFill>
                <a:schemeClr val="bg1"/>
              </a:solidFill>
            </a:endParaRPr>
          </a:p>
          <a:p>
            <a:pPr marL="457200" indent="-457200" algn="l" rtl="0">
              <a:buFont typeface="Wingdings" panose="05000000000000000000" pitchFamily="2" charset="2"/>
              <a:buChar char="Ø"/>
            </a:pPr>
            <a:r>
              <a:rPr lang="en-US" sz="2800" b="1" dirty="0" smtClean="0">
                <a:solidFill>
                  <a:schemeClr val="bg1"/>
                </a:solidFill>
              </a:rPr>
              <a:t>Facing the old-fashioned Pharisee stream as well</a:t>
            </a:r>
            <a:endParaRPr lang="en-US" sz="2800" b="1" dirty="0">
              <a:solidFill>
                <a:schemeClr val="bg1"/>
              </a:solidFill>
            </a:endParaRPr>
          </a:p>
        </p:txBody>
      </p:sp>
      <p:sp>
        <p:nvSpPr>
          <p:cNvPr id="7" name="Rectangle 3">
            <a:extLst>
              <a:ext uri="{FF2B5EF4-FFF2-40B4-BE49-F238E27FC236}">
                <a16:creationId xmlns:a16="http://schemas.microsoft.com/office/drawing/2014/main" xmlns="" id="{5341F6E1-B3D1-4AE3-AECB-219A026F49F7}"/>
              </a:ext>
            </a:extLst>
          </p:cNvPr>
          <p:cNvSpPr>
            <a:spLocks noChangeArrowheads="1"/>
          </p:cNvSpPr>
          <p:nvPr/>
        </p:nvSpPr>
        <p:spPr bwMode="auto">
          <a:xfrm>
            <a:off x="206723" y="3019144"/>
            <a:ext cx="8730554" cy="2246769"/>
          </a:xfrm>
          <a:prstGeom prst="rect">
            <a:avLst/>
          </a:prstGeom>
          <a:solidFill>
            <a:schemeClr val="accent6">
              <a:lumMod val="75000"/>
              <a:alpha val="51765"/>
            </a:scheme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buFont typeface="Wingdings" panose="05000000000000000000" pitchFamily="2" charset="2"/>
              <a:buChar char="Ø"/>
            </a:pPr>
            <a:r>
              <a:rPr lang="ar-EG" sz="2800" b="1" dirty="0">
                <a:solidFill>
                  <a:schemeClr val="bg1"/>
                </a:solidFill>
              </a:rPr>
              <a:t>تحديد كود للخدمة لا يسمح بالتجاوزات .. مع استثمار الوزنات والطاقات المخلصة</a:t>
            </a:r>
            <a:r>
              <a:rPr lang="ar-EG" sz="2800" b="1" dirty="0" smtClean="0">
                <a:solidFill>
                  <a:schemeClr val="bg1"/>
                </a:solidFill>
              </a:rPr>
              <a:t>.</a:t>
            </a:r>
            <a:endParaRPr lang="en-GB" sz="2800" b="1" dirty="0" smtClean="0">
              <a:solidFill>
                <a:schemeClr val="bg1"/>
              </a:solidFill>
            </a:endParaRPr>
          </a:p>
          <a:p>
            <a:pPr marL="457200" indent="-457200" algn="l" rtl="0">
              <a:buFont typeface="Wingdings" panose="05000000000000000000" pitchFamily="2" charset="2"/>
              <a:buChar char="Ø"/>
            </a:pPr>
            <a:r>
              <a:rPr lang="en-GB" sz="2800" b="1" dirty="0">
                <a:solidFill>
                  <a:schemeClr val="bg1"/>
                </a:solidFill>
              </a:rPr>
              <a:t>Defining a code for the service </a:t>
            </a:r>
            <a:r>
              <a:rPr lang="en-GB" sz="2800" b="1" dirty="0" smtClean="0">
                <a:solidFill>
                  <a:schemeClr val="bg1"/>
                </a:solidFill>
              </a:rPr>
              <a:t>which does </a:t>
            </a:r>
            <a:r>
              <a:rPr lang="en-GB" sz="2800" b="1" dirty="0">
                <a:solidFill>
                  <a:schemeClr val="bg1"/>
                </a:solidFill>
              </a:rPr>
              <a:t>not allow </a:t>
            </a:r>
            <a:r>
              <a:rPr lang="en-GB" sz="2800" b="1" dirty="0" smtClean="0">
                <a:solidFill>
                  <a:schemeClr val="bg1"/>
                </a:solidFill>
              </a:rPr>
              <a:t>violations.. </a:t>
            </a:r>
            <a:r>
              <a:rPr lang="en-GB" sz="2800" b="1" dirty="0">
                <a:solidFill>
                  <a:schemeClr val="bg1"/>
                </a:solidFill>
              </a:rPr>
              <a:t>With the investment of </a:t>
            </a:r>
            <a:r>
              <a:rPr lang="en-GB" sz="2800" b="1" dirty="0" smtClean="0">
                <a:solidFill>
                  <a:schemeClr val="bg1"/>
                </a:solidFill>
              </a:rPr>
              <a:t>talents and </a:t>
            </a:r>
            <a:r>
              <a:rPr lang="en-GB" sz="2800" b="1" dirty="0">
                <a:solidFill>
                  <a:schemeClr val="bg1"/>
                </a:solidFill>
              </a:rPr>
              <a:t>sincere </a:t>
            </a:r>
            <a:r>
              <a:rPr lang="en-GB" sz="2800" b="1" dirty="0" smtClean="0">
                <a:solidFill>
                  <a:schemeClr val="bg1"/>
                </a:solidFill>
              </a:rPr>
              <a:t>potentials.</a:t>
            </a:r>
            <a:endParaRPr lang="en-US" sz="2800" b="1" dirty="0">
              <a:solidFill>
                <a:schemeClr val="bg1"/>
              </a:solidFill>
            </a:endParaRPr>
          </a:p>
        </p:txBody>
      </p:sp>
      <p:sp>
        <p:nvSpPr>
          <p:cNvPr id="9" name="Cloud 8"/>
          <p:cNvSpPr>
            <a:spLocks noChangeArrowheads="1"/>
          </p:cNvSpPr>
          <p:nvPr/>
        </p:nvSpPr>
        <p:spPr bwMode="auto">
          <a:xfrm>
            <a:off x="2798002" y="139127"/>
            <a:ext cx="3547996" cy="1827193"/>
          </a:xfrm>
          <a:prstGeom prst="cloud">
            <a:avLst/>
          </a:prstGeom>
          <a:solidFill>
            <a:srgbClr val="C00000">
              <a:alpha val="76077"/>
            </a:srgbClr>
          </a:solidFill>
          <a:ln w="38100" algn="ctr">
            <a:solidFill>
              <a:schemeClr val="bg1"/>
            </a:solidFill>
            <a:miter lim="800000"/>
            <a:headEnd/>
            <a:tailEnd/>
          </a:ln>
          <a:effectLst>
            <a:outerShdw dist="17961" dir="2700000" algn="ctr" rotWithShape="0">
              <a:srgbClr val="000000">
                <a:alpha val="29999"/>
              </a:srgbClr>
            </a:outerShdw>
          </a:effec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EG" altLang="en-US" sz="3600" b="1" dirty="0" smtClean="0">
                <a:solidFill>
                  <a:schemeClr val="bg1"/>
                </a:solidFill>
                <a:latin typeface="Times New Roman" panose="02020603050405020304" pitchFamily="18" charset="0"/>
                <a:cs typeface="Times New Roman" panose="02020603050405020304" pitchFamily="18" charset="0"/>
              </a:rPr>
              <a:t>الوقاية</a:t>
            </a:r>
            <a:endParaRPr lang="en-GB" altLang="en-US" sz="3600" b="1" dirty="0" smtClean="0">
              <a:solidFill>
                <a:schemeClr val="bg1"/>
              </a:solidFill>
              <a:latin typeface="Times New Roman" panose="02020603050405020304" pitchFamily="18" charset="0"/>
              <a:cs typeface="Times New Roman" panose="02020603050405020304" pitchFamily="18" charset="0"/>
            </a:endParaRPr>
          </a:p>
          <a:p>
            <a:pPr algn="ctr" eaLnBrk="1" hangingPunct="1"/>
            <a:r>
              <a:rPr lang="en-GB" altLang="en-US" sz="3600" b="1" dirty="0" smtClean="0">
                <a:solidFill>
                  <a:schemeClr val="bg1"/>
                </a:solidFill>
                <a:latin typeface="Times New Roman" panose="02020603050405020304" pitchFamily="18" charset="0"/>
                <a:cs typeface="Times New Roman" panose="02020603050405020304" pitchFamily="18" charset="0"/>
              </a:rPr>
              <a:t>Prevention</a:t>
            </a:r>
            <a:endParaRPr lang="ar-EG" alt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609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814"/>
            <a:ext cx="9144000" cy="6911814"/>
          </a:xfrm>
          <a:prstGeom prst="rect">
            <a:avLst/>
          </a:prstGeom>
        </p:spPr>
      </p:pic>
      <p:sp>
        <p:nvSpPr>
          <p:cNvPr id="7" name="Rectangle 3">
            <a:extLst>
              <a:ext uri="{FF2B5EF4-FFF2-40B4-BE49-F238E27FC236}">
                <a16:creationId xmlns:a16="http://schemas.microsoft.com/office/drawing/2014/main" xmlns="" id="{20D774A1-DB4C-4E96-AE14-9ABA0BB81A22}"/>
              </a:ext>
            </a:extLst>
          </p:cNvPr>
          <p:cNvSpPr>
            <a:spLocks noChangeArrowheads="1"/>
          </p:cNvSpPr>
          <p:nvPr/>
        </p:nvSpPr>
        <p:spPr bwMode="auto">
          <a:xfrm>
            <a:off x="54200" y="5229200"/>
            <a:ext cx="8893175" cy="1384995"/>
          </a:xfrm>
          <a:prstGeom prst="rect">
            <a:avLst/>
          </a:prstGeom>
          <a:solidFill>
            <a:srgbClr val="0070C0">
              <a:alpha val="51765"/>
            </a:srgbClr>
          </a:solidFill>
          <a:ln w="34925" algn="ctr">
            <a:solidFill>
              <a:srgbClr val="FFE7DD"/>
            </a:solidFill>
            <a:miter lim="800000"/>
            <a:headEnd/>
            <a:tailEnd/>
          </a:ln>
          <a:effectLst>
            <a:outerShdw dist="17961" dir="2700000" algn="ctr" rotWithShape="0">
              <a:schemeClr val="tx1">
                <a:alpha val="50000"/>
              </a:schemeClr>
            </a:outerShdw>
          </a:effec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الإعلان عن أى تيار غريب والتحذير منه (بعد مخاطبته ومحاولة علاجه</a:t>
            </a:r>
            <a:r>
              <a:rPr lang="ar-EG" sz="2800" b="1" dirty="0" smtClean="0">
                <a:solidFill>
                  <a:schemeClr val="bg1"/>
                </a:solidFill>
              </a:rPr>
              <a:t>)</a:t>
            </a:r>
            <a:endParaRPr lang="en-GB" sz="2800" b="1" dirty="0" smtClean="0">
              <a:solidFill>
                <a:schemeClr val="bg1"/>
              </a:solidFill>
            </a:endParaRPr>
          </a:p>
          <a:p>
            <a:pPr marL="457200" indent="-457200" algn="ctr" rtl="0">
              <a:buFont typeface="Wingdings" panose="05000000000000000000" pitchFamily="2" charset="2"/>
              <a:buChar char="Ø"/>
            </a:pPr>
            <a:r>
              <a:rPr lang="en-GB" sz="2800" b="1" dirty="0" smtClean="0">
                <a:solidFill>
                  <a:schemeClr val="bg1"/>
                </a:solidFill>
              </a:rPr>
              <a:t>Revealing any strange stream and warning from it (after addressing it and trying to correct it)</a:t>
            </a:r>
            <a:endParaRPr lang="en-US" sz="2800" b="1" dirty="0">
              <a:solidFill>
                <a:schemeClr val="bg1"/>
              </a:solidFill>
            </a:endParaRPr>
          </a:p>
        </p:txBody>
      </p:sp>
      <p:sp>
        <p:nvSpPr>
          <p:cNvPr id="9" name="Cloud 8"/>
          <p:cNvSpPr>
            <a:spLocks noChangeArrowheads="1"/>
          </p:cNvSpPr>
          <p:nvPr/>
        </p:nvSpPr>
        <p:spPr bwMode="auto">
          <a:xfrm>
            <a:off x="3347864" y="400422"/>
            <a:ext cx="3547996" cy="1827193"/>
          </a:xfrm>
          <a:prstGeom prst="cloud">
            <a:avLst/>
          </a:prstGeom>
          <a:solidFill>
            <a:srgbClr val="C00000">
              <a:alpha val="76077"/>
            </a:srgbClr>
          </a:solidFill>
          <a:ln w="38100" algn="ctr">
            <a:solidFill>
              <a:schemeClr val="bg1"/>
            </a:solidFill>
            <a:miter lim="800000"/>
            <a:headEnd/>
            <a:tailEnd/>
          </a:ln>
          <a:effectLst>
            <a:outerShdw dist="17961" dir="2700000" algn="ctr" rotWithShape="0">
              <a:srgbClr val="000000">
                <a:alpha val="29999"/>
              </a:srgbClr>
            </a:outerShdw>
          </a:effec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EG" altLang="en-US" sz="3600" b="1" dirty="0" smtClean="0">
                <a:solidFill>
                  <a:schemeClr val="bg1"/>
                </a:solidFill>
                <a:latin typeface="Times New Roman" panose="02020603050405020304" pitchFamily="18" charset="0"/>
                <a:cs typeface="Times New Roman" panose="02020603050405020304" pitchFamily="18" charset="0"/>
              </a:rPr>
              <a:t>الوقاية</a:t>
            </a:r>
            <a:endParaRPr lang="en-GB" altLang="en-US" sz="3600" b="1" dirty="0" smtClean="0">
              <a:solidFill>
                <a:schemeClr val="bg1"/>
              </a:solidFill>
              <a:latin typeface="Times New Roman" panose="02020603050405020304" pitchFamily="18" charset="0"/>
              <a:cs typeface="Times New Roman" panose="02020603050405020304" pitchFamily="18" charset="0"/>
            </a:endParaRPr>
          </a:p>
          <a:p>
            <a:pPr algn="ctr" eaLnBrk="1" hangingPunct="1"/>
            <a:r>
              <a:rPr lang="en-GB" altLang="en-US" sz="3600" b="1" dirty="0" smtClean="0">
                <a:solidFill>
                  <a:schemeClr val="bg1"/>
                </a:solidFill>
                <a:latin typeface="Times New Roman" panose="02020603050405020304" pitchFamily="18" charset="0"/>
                <a:cs typeface="Times New Roman" panose="02020603050405020304" pitchFamily="18" charset="0"/>
              </a:rPr>
              <a:t>Prevention</a:t>
            </a:r>
            <a:endParaRPr lang="ar-EG" alt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840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814"/>
            <a:ext cx="9144000" cy="6911814"/>
          </a:xfrm>
          <a:prstGeom prst="rect">
            <a:avLst/>
          </a:prstGeom>
        </p:spPr>
      </p:pic>
      <p:sp>
        <p:nvSpPr>
          <p:cNvPr id="8" name="Rectangle 3"/>
          <p:cNvSpPr>
            <a:spLocks noChangeArrowheads="1"/>
          </p:cNvSpPr>
          <p:nvPr/>
        </p:nvSpPr>
        <p:spPr bwMode="auto">
          <a:xfrm>
            <a:off x="323527" y="4316418"/>
            <a:ext cx="8496944" cy="2246769"/>
          </a:xfrm>
          <a:prstGeom prst="rect">
            <a:avLst/>
          </a:prstGeom>
          <a:solidFill>
            <a:srgbClr val="003300">
              <a:alpha val="51765"/>
            </a:srgb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وضع مبادئ التعليم الرسولي وإيمان الكنيسة من الصغر (برامج مدارس أحد</a:t>
            </a:r>
            <a:r>
              <a:rPr lang="ar-EG" sz="2800" b="1" dirty="0" smtClean="0">
                <a:solidFill>
                  <a:schemeClr val="bg1"/>
                </a:solidFill>
              </a:rPr>
              <a:t>)</a:t>
            </a:r>
            <a:endParaRPr lang="en-GB" sz="2800" b="1" dirty="0" smtClean="0">
              <a:solidFill>
                <a:schemeClr val="bg1"/>
              </a:solidFill>
            </a:endParaRPr>
          </a:p>
          <a:p>
            <a:pPr marL="457200" indent="-457200" algn="ctr" rtl="0">
              <a:buFont typeface="Wingdings" panose="05000000000000000000" pitchFamily="2" charset="2"/>
              <a:buChar char="Ø"/>
            </a:pPr>
            <a:r>
              <a:rPr lang="en-GB" sz="2800" b="1" dirty="0" smtClean="0">
                <a:solidFill>
                  <a:schemeClr val="bg1"/>
                </a:solidFill>
              </a:rPr>
              <a:t>Setting the </a:t>
            </a:r>
            <a:r>
              <a:rPr lang="en-GB" sz="2800" b="1" dirty="0">
                <a:solidFill>
                  <a:schemeClr val="bg1"/>
                </a:solidFill>
              </a:rPr>
              <a:t>principles of apostolic </a:t>
            </a:r>
            <a:r>
              <a:rPr lang="en-GB" sz="2800" b="1" dirty="0" smtClean="0">
                <a:solidFill>
                  <a:schemeClr val="bg1"/>
                </a:solidFill>
              </a:rPr>
              <a:t>teaching and </a:t>
            </a:r>
            <a:r>
              <a:rPr lang="en-GB" sz="2800" b="1" dirty="0">
                <a:solidFill>
                  <a:schemeClr val="bg1"/>
                </a:solidFill>
              </a:rPr>
              <a:t>the Church's faith </a:t>
            </a:r>
            <a:r>
              <a:rPr lang="en-GB" sz="2800" b="1" dirty="0" smtClean="0">
                <a:solidFill>
                  <a:schemeClr val="bg1"/>
                </a:solidFill>
              </a:rPr>
              <a:t>early from childhood (Sunday School Programs)</a:t>
            </a:r>
            <a:endParaRPr lang="en-US" sz="2800" b="1" dirty="0">
              <a:solidFill>
                <a:schemeClr val="bg1"/>
              </a:solidFill>
            </a:endParaRPr>
          </a:p>
        </p:txBody>
      </p:sp>
      <p:sp>
        <p:nvSpPr>
          <p:cNvPr id="9" name="Cloud 8"/>
          <p:cNvSpPr>
            <a:spLocks noChangeArrowheads="1"/>
          </p:cNvSpPr>
          <p:nvPr/>
        </p:nvSpPr>
        <p:spPr bwMode="auto">
          <a:xfrm>
            <a:off x="3347864" y="400422"/>
            <a:ext cx="3547996" cy="1827193"/>
          </a:xfrm>
          <a:prstGeom prst="cloud">
            <a:avLst/>
          </a:prstGeom>
          <a:solidFill>
            <a:srgbClr val="C00000">
              <a:alpha val="76077"/>
            </a:srgbClr>
          </a:solidFill>
          <a:ln w="38100" algn="ctr">
            <a:solidFill>
              <a:schemeClr val="bg1"/>
            </a:solidFill>
            <a:miter lim="800000"/>
            <a:headEnd/>
            <a:tailEnd/>
          </a:ln>
          <a:effectLst>
            <a:outerShdw dist="17961" dir="2700000" algn="ctr" rotWithShape="0">
              <a:srgbClr val="000000">
                <a:alpha val="29999"/>
              </a:srgbClr>
            </a:outerShdw>
          </a:effec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EG" altLang="en-US" sz="3600" b="1" dirty="0" smtClean="0">
                <a:solidFill>
                  <a:schemeClr val="bg1"/>
                </a:solidFill>
                <a:latin typeface="Times New Roman" panose="02020603050405020304" pitchFamily="18" charset="0"/>
                <a:cs typeface="Times New Roman" panose="02020603050405020304" pitchFamily="18" charset="0"/>
              </a:rPr>
              <a:t>الوقاية</a:t>
            </a:r>
            <a:endParaRPr lang="en-GB" altLang="en-US" sz="3600" b="1" dirty="0" smtClean="0">
              <a:solidFill>
                <a:schemeClr val="bg1"/>
              </a:solidFill>
              <a:latin typeface="Times New Roman" panose="02020603050405020304" pitchFamily="18" charset="0"/>
              <a:cs typeface="Times New Roman" panose="02020603050405020304" pitchFamily="18" charset="0"/>
            </a:endParaRPr>
          </a:p>
          <a:p>
            <a:pPr algn="ctr" eaLnBrk="1" hangingPunct="1"/>
            <a:r>
              <a:rPr lang="en-GB" altLang="en-US" sz="3600" b="1" dirty="0" smtClean="0">
                <a:solidFill>
                  <a:schemeClr val="bg1"/>
                </a:solidFill>
                <a:latin typeface="Times New Roman" panose="02020603050405020304" pitchFamily="18" charset="0"/>
                <a:cs typeface="Times New Roman" panose="02020603050405020304" pitchFamily="18" charset="0"/>
              </a:rPr>
              <a:t>Prevention</a:t>
            </a:r>
            <a:endParaRPr lang="ar-EG" alt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492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814"/>
            <a:ext cx="9144000" cy="6911814"/>
          </a:xfrm>
          <a:prstGeom prst="rect">
            <a:avLst/>
          </a:prstGeom>
        </p:spPr>
      </p:pic>
      <p:sp>
        <p:nvSpPr>
          <p:cNvPr id="7" name="Rectangle 3">
            <a:extLst>
              <a:ext uri="{FF2B5EF4-FFF2-40B4-BE49-F238E27FC236}">
                <a16:creationId xmlns:a16="http://schemas.microsoft.com/office/drawing/2014/main" xmlns="" id="{95EA7FD1-3190-4A4F-AB31-B8BDEFCB541E}"/>
              </a:ext>
            </a:extLst>
          </p:cNvPr>
          <p:cNvSpPr>
            <a:spLocks noChangeArrowheads="1"/>
          </p:cNvSpPr>
          <p:nvPr/>
        </p:nvSpPr>
        <p:spPr bwMode="auto">
          <a:xfrm>
            <a:off x="125412" y="4293096"/>
            <a:ext cx="8893175" cy="2246769"/>
          </a:xfrm>
          <a:prstGeom prst="rect">
            <a:avLst/>
          </a:prstGeom>
          <a:solidFill>
            <a:srgbClr val="0070C0">
              <a:alpha val="51765"/>
            </a:srgbClr>
          </a:solidFill>
          <a:ln w="34925" algn="ctr">
            <a:solidFill>
              <a:srgbClr val="FFE7DD"/>
            </a:solidFill>
            <a:miter lim="800000"/>
            <a:headEnd/>
            <a:tailEnd/>
          </a:ln>
          <a:effectLst>
            <a:outerShdw dist="17961" dir="2700000" algn="ctr" rotWithShape="0">
              <a:schemeClr val="tx1">
                <a:alpha val="50000"/>
              </a:schemeClr>
            </a:outerShdw>
          </a:effec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وضع ضوابط لإختيار المرشحين لإعداد خدام التربية </a:t>
            </a:r>
            <a:r>
              <a:rPr lang="ar-EG" sz="2800" b="1" dirty="0" smtClean="0">
                <a:solidFill>
                  <a:schemeClr val="bg1"/>
                </a:solidFill>
              </a:rPr>
              <a:t>الكنسية... مقابلات شخصية</a:t>
            </a:r>
          </a:p>
          <a:p>
            <a:pPr marL="457200" indent="-457200" algn="ctr" rtl="0">
              <a:buFont typeface="Wingdings" panose="05000000000000000000" pitchFamily="2" charset="2"/>
              <a:buChar char="Ø"/>
            </a:pPr>
            <a:r>
              <a:rPr lang="en-GB" sz="2800" b="1" dirty="0" smtClean="0">
                <a:solidFill>
                  <a:schemeClr val="bg1"/>
                </a:solidFill>
              </a:rPr>
              <a:t>Setting standards to </a:t>
            </a:r>
            <a:r>
              <a:rPr lang="en-GB" sz="2800" b="1" dirty="0">
                <a:solidFill>
                  <a:schemeClr val="bg1"/>
                </a:solidFill>
              </a:rPr>
              <a:t>select candidates for the </a:t>
            </a:r>
            <a:r>
              <a:rPr lang="en-GB" sz="2800" b="1" dirty="0" smtClean="0">
                <a:solidFill>
                  <a:schemeClr val="bg1"/>
                </a:solidFill>
              </a:rPr>
              <a:t>servants'’ preparation service </a:t>
            </a:r>
            <a:r>
              <a:rPr lang="en-GB" sz="2800" b="1" dirty="0">
                <a:solidFill>
                  <a:schemeClr val="bg1"/>
                </a:solidFill>
              </a:rPr>
              <a:t>... Personal </a:t>
            </a:r>
            <a:r>
              <a:rPr lang="en-GB" sz="2800" b="1" dirty="0" smtClean="0">
                <a:solidFill>
                  <a:schemeClr val="bg1"/>
                </a:solidFill>
              </a:rPr>
              <a:t>Interviews</a:t>
            </a:r>
            <a:endParaRPr lang="en-US" sz="2800" b="1" dirty="0">
              <a:solidFill>
                <a:schemeClr val="bg1"/>
              </a:solidFill>
            </a:endParaRPr>
          </a:p>
        </p:txBody>
      </p:sp>
      <p:sp>
        <p:nvSpPr>
          <p:cNvPr id="9" name="Cloud 8"/>
          <p:cNvSpPr>
            <a:spLocks noChangeArrowheads="1"/>
          </p:cNvSpPr>
          <p:nvPr/>
        </p:nvSpPr>
        <p:spPr bwMode="auto">
          <a:xfrm>
            <a:off x="3347864" y="400422"/>
            <a:ext cx="3547996" cy="1827193"/>
          </a:xfrm>
          <a:prstGeom prst="cloud">
            <a:avLst/>
          </a:prstGeom>
          <a:solidFill>
            <a:srgbClr val="C00000">
              <a:alpha val="76077"/>
            </a:srgbClr>
          </a:solidFill>
          <a:ln w="38100" algn="ctr">
            <a:solidFill>
              <a:schemeClr val="bg1"/>
            </a:solidFill>
            <a:miter lim="800000"/>
            <a:headEnd/>
            <a:tailEnd/>
          </a:ln>
          <a:effectLst>
            <a:outerShdw dist="17961" dir="2700000" algn="ctr" rotWithShape="0">
              <a:srgbClr val="000000">
                <a:alpha val="29999"/>
              </a:srgbClr>
            </a:outerShdw>
          </a:effec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EG" altLang="en-US" sz="3600" b="1" dirty="0" smtClean="0">
                <a:solidFill>
                  <a:schemeClr val="bg1"/>
                </a:solidFill>
                <a:latin typeface="Times New Roman" panose="02020603050405020304" pitchFamily="18" charset="0"/>
                <a:cs typeface="Times New Roman" panose="02020603050405020304" pitchFamily="18" charset="0"/>
              </a:rPr>
              <a:t>الوقاية</a:t>
            </a:r>
            <a:endParaRPr lang="en-GB" altLang="en-US" sz="3600" b="1" dirty="0" smtClean="0">
              <a:solidFill>
                <a:schemeClr val="bg1"/>
              </a:solidFill>
              <a:latin typeface="Times New Roman" panose="02020603050405020304" pitchFamily="18" charset="0"/>
              <a:cs typeface="Times New Roman" panose="02020603050405020304" pitchFamily="18" charset="0"/>
            </a:endParaRPr>
          </a:p>
          <a:p>
            <a:pPr algn="ctr" eaLnBrk="1" hangingPunct="1"/>
            <a:r>
              <a:rPr lang="en-GB" altLang="en-US" sz="3600" b="1" dirty="0" smtClean="0">
                <a:solidFill>
                  <a:schemeClr val="bg1"/>
                </a:solidFill>
                <a:latin typeface="Times New Roman" panose="02020603050405020304" pitchFamily="18" charset="0"/>
                <a:cs typeface="Times New Roman" panose="02020603050405020304" pitchFamily="18" charset="0"/>
              </a:rPr>
              <a:t>Prevention</a:t>
            </a:r>
            <a:endParaRPr lang="ar-EG" alt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842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814"/>
            <a:ext cx="9144000" cy="6911814"/>
          </a:xfrm>
          <a:prstGeom prst="rect">
            <a:avLst/>
          </a:prstGeom>
        </p:spPr>
      </p:pic>
      <p:sp>
        <p:nvSpPr>
          <p:cNvPr id="8" name="Rectangle 3"/>
          <p:cNvSpPr>
            <a:spLocks noChangeArrowheads="1"/>
          </p:cNvSpPr>
          <p:nvPr/>
        </p:nvSpPr>
        <p:spPr bwMode="auto">
          <a:xfrm>
            <a:off x="293313" y="3429000"/>
            <a:ext cx="8496944" cy="3108543"/>
          </a:xfrm>
          <a:prstGeom prst="rect">
            <a:avLst/>
          </a:prstGeom>
          <a:solidFill>
            <a:srgbClr val="003300">
              <a:alpha val="51765"/>
            </a:srgb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تشجيع روح الدراسة والبحث من الصغر فى تفاسير القديسين وتعليم آباء الكنيسة لتفادي السطحية والتبعية</a:t>
            </a:r>
            <a:r>
              <a:rPr lang="ar-EG" sz="2800" b="1" dirty="0" smtClean="0">
                <a:solidFill>
                  <a:schemeClr val="bg1"/>
                </a:solidFill>
              </a:rPr>
              <a:t>.</a:t>
            </a:r>
            <a:endParaRPr lang="en-GB" sz="2800" b="1" dirty="0" smtClean="0">
              <a:solidFill>
                <a:schemeClr val="bg1"/>
              </a:solidFill>
            </a:endParaRPr>
          </a:p>
          <a:p>
            <a:pPr marL="457200" indent="-457200" algn="ctr" rtl="0">
              <a:buFont typeface="Wingdings" panose="05000000000000000000" pitchFamily="2" charset="2"/>
              <a:buChar char="Ø"/>
            </a:pPr>
            <a:r>
              <a:rPr lang="en-GB" sz="2800" b="1" dirty="0">
                <a:solidFill>
                  <a:schemeClr val="bg1"/>
                </a:solidFill>
              </a:rPr>
              <a:t>Encouraging the spirit of study and research </a:t>
            </a:r>
            <a:r>
              <a:rPr lang="en-GB" sz="2800" b="1" dirty="0" smtClean="0">
                <a:solidFill>
                  <a:schemeClr val="bg1"/>
                </a:solidFill>
              </a:rPr>
              <a:t>since childhood in Saints Commentaries and Church Fathers’ Teachings  to </a:t>
            </a:r>
            <a:r>
              <a:rPr lang="en-GB" sz="2800" b="1" dirty="0">
                <a:solidFill>
                  <a:schemeClr val="bg1"/>
                </a:solidFill>
              </a:rPr>
              <a:t>avoid </a:t>
            </a:r>
            <a:r>
              <a:rPr lang="en-GB" sz="2800" b="1" dirty="0" smtClean="0">
                <a:solidFill>
                  <a:schemeClr val="bg1"/>
                </a:solidFill>
              </a:rPr>
              <a:t>shallowness or being a follower to any strange stream.</a:t>
            </a:r>
            <a:endParaRPr lang="en-US" sz="2800" b="1" dirty="0">
              <a:solidFill>
                <a:schemeClr val="bg1"/>
              </a:solidFill>
            </a:endParaRPr>
          </a:p>
        </p:txBody>
      </p:sp>
      <p:sp>
        <p:nvSpPr>
          <p:cNvPr id="9" name="Cloud 8"/>
          <p:cNvSpPr>
            <a:spLocks noChangeArrowheads="1"/>
          </p:cNvSpPr>
          <p:nvPr/>
        </p:nvSpPr>
        <p:spPr bwMode="auto">
          <a:xfrm>
            <a:off x="3347864" y="400422"/>
            <a:ext cx="3547996" cy="1827193"/>
          </a:xfrm>
          <a:prstGeom prst="cloud">
            <a:avLst/>
          </a:prstGeom>
          <a:solidFill>
            <a:srgbClr val="C00000">
              <a:alpha val="76077"/>
            </a:srgbClr>
          </a:solidFill>
          <a:ln w="38100" algn="ctr">
            <a:solidFill>
              <a:schemeClr val="bg1"/>
            </a:solidFill>
            <a:miter lim="800000"/>
            <a:headEnd/>
            <a:tailEnd/>
          </a:ln>
          <a:effectLst>
            <a:outerShdw dist="17961" dir="2700000" algn="ctr" rotWithShape="0">
              <a:srgbClr val="000000">
                <a:alpha val="29999"/>
              </a:srgbClr>
            </a:outerShdw>
          </a:effec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EG" altLang="en-US" sz="3600" b="1" dirty="0" smtClean="0">
                <a:solidFill>
                  <a:schemeClr val="bg1"/>
                </a:solidFill>
                <a:latin typeface="Times New Roman" panose="02020603050405020304" pitchFamily="18" charset="0"/>
                <a:cs typeface="Times New Roman" panose="02020603050405020304" pitchFamily="18" charset="0"/>
              </a:rPr>
              <a:t>الوقاية</a:t>
            </a:r>
            <a:endParaRPr lang="en-GB" altLang="en-US" sz="3600" b="1" dirty="0" smtClean="0">
              <a:solidFill>
                <a:schemeClr val="bg1"/>
              </a:solidFill>
              <a:latin typeface="Times New Roman" panose="02020603050405020304" pitchFamily="18" charset="0"/>
              <a:cs typeface="Times New Roman" panose="02020603050405020304" pitchFamily="18" charset="0"/>
            </a:endParaRPr>
          </a:p>
          <a:p>
            <a:pPr algn="ctr" eaLnBrk="1" hangingPunct="1"/>
            <a:r>
              <a:rPr lang="en-GB" altLang="en-US" sz="3600" b="1" dirty="0" smtClean="0">
                <a:solidFill>
                  <a:schemeClr val="bg1"/>
                </a:solidFill>
                <a:latin typeface="Times New Roman" panose="02020603050405020304" pitchFamily="18" charset="0"/>
                <a:cs typeface="Times New Roman" panose="02020603050405020304" pitchFamily="18" charset="0"/>
              </a:rPr>
              <a:t>Prevention</a:t>
            </a:r>
            <a:endParaRPr lang="ar-EG" alt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342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9392"/>
            <a:ext cx="9144000" cy="6911814"/>
          </a:xfrm>
          <a:prstGeom prst="rect">
            <a:avLst/>
          </a:prstGeom>
        </p:spPr>
      </p:pic>
      <p:sp>
        <p:nvSpPr>
          <p:cNvPr id="5" name="Rectangle 3"/>
          <p:cNvSpPr>
            <a:spLocks noChangeArrowheads="1"/>
          </p:cNvSpPr>
          <p:nvPr/>
        </p:nvSpPr>
        <p:spPr bwMode="auto">
          <a:xfrm>
            <a:off x="463947" y="3645024"/>
            <a:ext cx="8155675" cy="2677656"/>
          </a:xfrm>
          <a:prstGeom prst="rect">
            <a:avLst/>
          </a:prstGeom>
          <a:solidFill>
            <a:srgbClr val="0070C0">
              <a:alpha val="51765"/>
            </a:srgb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EG" sz="2800" b="1" dirty="0">
                <a:solidFill>
                  <a:schemeClr val="bg1"/>
                </a:solidFill>
              </a:rPr>
              <a:t>و ما سمعته مني بشهود كثيرين اودعه اناسا امناء يكونون اكفاء ان يعلموا اخرين ايضا (2تي  2 :  2)</a:t>
            </a:r>
          </a:p>
          <a:p>
            <a:pPr algn="ctr"/>
            <a:r>
              <a:rPr lang="en-US" sz="2800" b="1" dirty="0">
                <a:solidFill>
                  <a:schemeClr val="bg1"/>
                </a:solidFill>
              </a:rPr>
              <a:t>And the things that you have heard from me among many witnesses, commit these to faithful men who will be able to teach others also (2Ti  2 :  2)</a:t>
            </a:r>
            <a:endParaRPr lang="ar-EG" sz="2800" b="1" dirty="0">
              <a:solidFill>
                <a:schemeClr val="bg1"/>
              </a:solidFill>
            </a:endParaRPr>
          </a:p>
        </p:txBody>
      </p:sp>
      <p:sp>
        <p:nvSpPr>
          <p:cNvPr id="7" name="Cloud 6"/>
          <p:cNvSpPr>
            <a:spLocks noChangeArrowheads="1"/>
          </p:cNvSpPr>
          <p:nvPr/>
        </p:nvSpPr>
        <p:spPr bwMode="auto">
          <a:xfrm>
            <a:off x="3347864" y="400422"/>
            <a:ext cx="3547996" cy="1827193"/>
          </a:xfrm>
          <a:prstGeom prst="cloud">
            <a:avLst/>
          </a:prstGeom>
          <a:solidFill>
            <a:srgbClr val="C00000">
              <a:alpha val="76077"/>
            </a:srgbClr>
          </a:solidFill>
          <a:ln w="38100" algn="ctr">
            <a:solidFill>
              <a:schemeClr val="bg1"/>
            </a:solidFill>
            <a:miter lim="800000"/>
            <a:headEnd/>
            <a:tailEnd/>
          </a:ln>
          <a:effectLst>
            <a:outerShdw dist="17961" dir="2700000" algn="ctr" rotWithShape="0">
              <a:srgbClr val="000000">
                <a:alpha val="29999"/>
              </a:srgbClr>
            </a:outerShdw>
          </a:effec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EG" altLang="en-US" sz="3600" b="1" dirty="0" smtClean="0">
                <a:solidFill>
                  <a:schemeClr val="bg1"/>
                </a:solidFill>
                <a:latin typeface="Times New Roman" panose="02020603050405020304" pitchFamily="18" charset="0"/>
                <a:cs typeface="Times New Roman" panose="02020603050405020304" pitchFamily="18" charset="0"/>
              </a:rPr>
              <a:t>الوقاية</a:t>
            </a:r>
            <a:endParaRPr lang="en-GB" altLang="en-US" sz="3600" b="1" dirty="0" smtClean="0">
              <a:solidFill>
                <a:schemeClr val="bg1"/>
              </a:solidFill>
              <a:latin typeface="Times New Roman" panose="02020603050405020304" pitchFamily="18" charset="0"/>
              <a:cs typeface="Times New Roman" panose="02020603050405020304" pitchFamily="18" charset="0"/>
            </a:endParaRPr>
          </a:p>
          <a:p>
            <a:pPr algn="ctr" eaLnBrk="1" hangingPunct="1"/>
            <a:r>
              <a:rPr lang="en-GB" altLang="en-US" sz="3600" b="1" dirty="0" smtClean="0">
                <a:solidFill>
                  <a:schemeClr val="bg1"/>
                </a:solidFill>
                <a:latin typeface="Times New Roman" panose="02020603050405020304" pitchFamily="18" charset="0"/>
                <a:cs typeface="Times New Roman" panose="02020603050405020304" pitchFamily="18" charset="0"/>
              </a:rPr>
              <a:t>Prevention</a:t>
            </a:r>
            <a:endParaRPr lang="ar-EG" alt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850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AutoShape 6">
            <a:extLst>
              <a:ext uri="{FF2B5EF4-FFF2-40B4-BE49-F238E27FC236}">
                <a16:creationId xmlns:a16="http://schemas.microsoft.com/office/drawing/2014/main" xmlns="" id="{5F6A4FD0-9F6A-4C6D-9407-BDDA61D68E9C}"/>
              </a:ext>
            </a:extLst>
          </p:cNvPr>
          <p:cNvSpPr>
            <a:spLocks noChangeArrowheads="1"/>
          </p:cNvSpPr>
          <p:nvPr/>
        </p:nvSpPr>
        <p:spPr bwMode="auto">
          <a:xfrm>
            <a:off x="1250900" y="3234333"/>
            <a:ext cx="7141849" cy="1532334"/>
          </a:xfrm>
          <a:prstGeom prst="roundRect">
            <a:avLst>
              <a:gd name="adj" fmla="val 16667"/>
            </a:avLst>
          </a:prstGeom>
          <a:solidFill>
            <a:srgbClr val="001532">
              <a:alpha val="55000"/>
            </a:srgbClr>
          </a:solidFill>
          <a:ln w="28575" algn="ctr">
            <a:solidFill>
              <a:srgbClr val="FF6600"/>
            </a:solidFill>
            <a:round/>
            <a:headEnd/>
            <a:tailEnd/>
          </a:ln>
          <a:effectLst>
            <a:outerShdw dist="35921" dir="2700000" algn="ctr" rotWithShape="0">
              <a:schemeClr val="tx1">
                <a:alpha val="30000"/>
              </a:schemeClr>
            </a:outerShdw>
          </a:effectLst>
        </p:spPr>
        <p:txBody>
          <a:bodyPr wrap="square">
            <a:spAutoFit/>
          </a:bodyPr>
          <a:lstStyle/>
          <a:p>
            <a:pPr algn="ctr">
              <a:defRPr/>
            </a:pPr>
            <a:r>
              <a:rPr lang="ar-EG" sz="2800" b="1" dirty="0">
                <a:solidFill>
                  <a:schemeClr val="bg1"/>
                </a:solidFill>
              </a:rPr>
              <a:t>إتهام الكنيسة كلها بالضلال </a:t>
            </a:r>
            <a:r>
              <a:rPr lang="ar-EG" sz="2800" b="1" dirty="0" smtClean="0">
                <a:solidFill>
                  <a:schemeClr val="bg1"/>
                </a:solidFill>
              </a:rPr>
              <a:t>والإنحراف</a:t>
            </a:r>
            <a:endParaRPr lang="en-GB" sz="2800" b="1" dirty="0" smtClean="0">
              <a:solidFill>
                <a:schemeClr val="bg1"/>
              </a:solidFill>
            </a:endParaRPr>
          </a:p>
          <a:p>
            <a:pPr algn="ctr" rtl="0">
              <a:defRPr/>
            </a:pPr>
            <a:r>
              <a:rPr lang="en-GB" sz="2800" b="1" dirty="0" smtClean="0">
                <a:solidFill>
                  <a:schemeClr val="bg1"/>
                </a:solidFill>
              </a:rPr>
              <a:t>Accusing the whole church with deviation and misguidance</a:t>
            </a:r>
            <a:endParaRPr lang="ar-EG" sz="2800" b="1" dirty="0">
              <a:solidFill>
                <a:schemeClr val="bg1"/>
              </a:solidFill>
            </a:endParaRPr>
          </a:p>
        </p:txBody>
      </p:sp>
      <p:sp>
        <p:nvSpPr>
          <p:cNvPr id="9" name="AutoShape 6">
            <a:extLst>
              <a:ext uri="{FF2B5EF4-FFF2-40B4-BE49-F238E27FC236}">
                <a16:creationId xmlns:a16="http://schemas.microsoft.com/office/drawing/2014/main" xmlns="" id="{811AEE98-B917-479E-AB9B-5626443663E1}"/>
              </a:ext>
            </a:extLst>
          </p:cNvPr>
          <p:cNvSpPr>
            <a:spLocks noChangeArrowheads="1"/>
          </p:cNvSpPr>
          <p:nvPr/>
        </p:nvSpPr>
        <p:spPr bwMode="auto">
          <a:xfrm>
            <a:off x="951415" y="4996036"/>
            <a:ext cx="7740821" cy="1532334"/>
          </a:xfrm>
          <a:prstGeom prst="roundRect">
            <a:avLst>
              <a:gd name="adj" fmla="val 16667"/>
            </a:avLst>
          </a:prstGeom>
          <a:solidFill>
            <a:srgbClr val="001532">
              <a:alpha val="55000"/>
            </a:srgbClr>
          </a:solidFill>
          <a:ln w="28575" algn="ctr">
            <a:solidFill>
              <a:srgbClr val="FF6600"/>
            </a:solidFill>
            <a:round/>
            <a:headEnd/>
            <a:tailEnd/>
          </a:ln>
          <a:effectLst>
            <a:outerShdw dist="35921" dir="2700000" algn="ctr" rotWithShape="0">
              <a:schemeClr val="tx1">
                <a:alpha val="30000"/>
              </a:schemeClr>
            </a:outerShdw>
          </a:effectLst>
        </p:spPr>
        <p:txBody>
          <a:bodyPr wrap="square">
            <a:spAutoFit/>
          </a:bodyPr>
          <a:lstStyle/>
          <a:p>
            <a:pPr algn="ctr">
              <a:defRPr/>
            </a:pPr>
            <a:r>
              <a:rPr lang="ar-EG" sz="2800" b="1" dirty="0">
                <a:solidFill>
                  <a:schemeClr val="bg1"/>
                </a:solidFill>
              </a:rPr>
              <a:t>تفسيرات خاصة لأجزاء من الإنجيل تضاد التفسير </a:t>
            </a:r>
            <a:r>
              <a:rPr lang="ar-EG" sz="2800" b="1" dirty="0" smtClean="0">
                <a:solidFill>
                  <a:schemeClr val="bg1"/>
                </a:solidFill>
              </a:rPr>
              <a:t>التقليدي</a:t>
            </a:r>
            <a:endParaRPr lang="en-GB" sz="2800" b="1" dirty="0" smtClean="0">
              <a:solidFill>
                <a:schemeClr val="bg1"/>
              </a:solidFill>
            </a:endParaRPr>
          </a:p>
          <a:p>
            <a:pPr algn="ctr">
              <a:defRPr/>
            </a:pPr>
            <a:r>
              <a:rPr lang="en-GB" sz="2800" dirty="0" smtClean="0">
                <a:solidFill>
                  <a:schemeClr val="bg1"/>
                </a:solidFill>
              </a:rPr>
              <a:t>Personal interpretations for parts </a:t>
            </a:r>
            <a:r>
              <a:rPr lang="en-GB" sz="2800" dirty="0">
                <a:solidFill>
                  <a:schemeClr val="bg1"/>
                </a:solidFill>
              </a:rPr>
              <a:t>of the Bible </a:t>
            </a:r>
            <a:r>
              <a:rPr lang="en-GB" sz="2800" dirty="0" smtClean="0">
                <a:solidFill>
                  <a:schemeClr val="bg1"/>
                </a:solidFill>
              </a:rPr>
              <a:t>contradicting the traditional commentaries</a:t>
            </a:r>
            <a:endParaRPr lang="ar-EG" sz="2800" b="1" dirty="0">
              <a:solidFill>
                <a:schemeClr val="bg1"/>
              </a:solidFill>
            </a:endParaRPr>
          </a:p>
        </p:txBody>
      </p:sp>
      <p:sp>
        <p:nvSpPr>
          <p:cNvPr id="10" name="WordArt 8">
            <a:extLst>
              <a:ext uri="{FF2B5EF4-FFF2-40B4-BE49-F238E27FC236}">
                <a16:creationId xmlns:a16="http://schemas.microsoft.com/office/drawing/2014/main" xmlns="" id="{C3715B08-7A17-49D0-A3B6-007A59BB62FA}"/>
              </a:ext>
            </a:extLst>
          </p:cNvPr>
          <p:cNvSpPr>
            <a:spLocks noChangeArrowheads="1" noChangeShapeType="1" noTextEdit="1"/>
          </p:cNvSpPr>
          <p:nvPr/>
        </p:nvSpPr>
        <p:spPr bwMode="auto">
          <a:xfrm>
            <a:off x="5148064" y="152400"/>
            <a:ext cx="3843536" cy="1323439"/>
          </a:xfrm>
          <a:prstGeom prst="rect">
            <a:avLst/>
          </a:prstGeom>
          <a:solidFill>
            <a:srgbClr val="001532">
              <a:alpha val="55000"/>
            </a:srgbClr>
          </a:solidFill>
          <a:ln w="28575" algn="ctr">
            <a:solidFill>
              <a:srgbClr val="FF6600"/>
            </a:solidFill>
            <a:round/>
            <a:headEnd/>
            <a:tailEnd/>
          </a:ln>
          <a:effectLst>
            <a:outerShdw dist="35921" dir="2700000" algn="ctr" rotWithShape="0">
              <a:schemeClr val="tx1">
                <a:alpha val="30000"/>
              </a:schemeClr>
            </a:outerShdw>
          </a:effectLst>
        </p:spPr>
        <p:txBody>
          <a:bodyPr wrap="square">
            <a:spAutoFit/>
          </a:bodyPr>
          <a:lstStyle/>
          <a:p>
            <a:pPr algn="ctr"/>
            <a:r>
              <a:rPr lang="ar-EG" sz="4000" b="1" dirty="0">
                <a:solidFill>
                  <a:schemeClr val="bg1"/>
                </a:solidFill>
              </a:rPr>
              <a:t>أشكالها</a:t>
            </a:r>
            <a:endParaRPr lang="en-GB" sz="4000" b="1" dirty="0">
              <a:solidFill>
                <a:schemeClr val="bg1"/>
              </a:solidFill>
            </a:endParaRPr>
          </a:p>
          <a:p>
            <a:pPr algn="ctr"/>
            <a:r>
              <a:rPr lang="en-GB" sz="4000" b="1" dirty="0">
                <a:solidFill>
                  <a:schemeClr val="bg1"/>
                </a:solidFill>
              </a:rPr>
              <a:t>Symptoms</a:t>
            </a:r>
            <a:endParaRPr lang="en-US" sz="4000" b="1" dirty="0">
              <a:solidFill>
                <a:schemeClr val="bg1"/>
              </a:solidFill>
            </a:endParaRPr>
          </a:p>
        </p:txBody>
      </p:sp>
    </p:spTree>
    <p:extLst>
      <p:ext uri="{BB962C8B-B14F-4D97-AF65-F5344CB8AC3E}">
        <p14:creationId xmlns:p14="http://schemas.microsoft.com/office/powerpoint/2010/main" val="135938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8" descr="benny_hinn-india.jpg">
            <a:extLst>
              <a:ext uri="{FF2B5EF4-FFF2-40B4-BE49-F238E27FC236}">
                <a16:creationId xmlns:a16="http://schemas.microsoft.com/office/drawing/2014/main" xmlns="" id="{EFD0DA29-CCEE-45DF-95E0-E744CBDE3A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625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23527" y="1542628"/>
            <a:ext cx="8664845" cy="1384995"/>
          </a:xfrm>
          <a:prstGeom prst="rect">
            <a:avLst/>
          </a:prstGeom>
          <a:solidFill>
            <a:srgbClr val="002060">
              <a:alpha val="52156"/>
            </a:srgb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عدم الخضوع لأب الإعتراف (والكنيسة</a:t>
            </a:r>
            <a:r>
              <a:rPr lang="ar-EG" sz="2800" b="1" dirty="0" smtClean="0">
                <a:solidFill>
                  <a:schemeClr val="bg1"/>
                </a:solidFill>
              </a:rPr>
              <a:t>)</a:t>
            </a:r>
            <a:endParaRPr lang="en-GB" sz="2800" b="1" dirty="0" smtClean="0">
              <a:solidFill>
                <a:schemeClr val="bg1"/>
              </a:solidFill>
            </a:endParaRPr>
          </a:p>
          <a:p>
            <a:pPr marL="457200" indent="-457200" algn="ctr" rtl="0">
              <a:buFont typeface="Wingdings" panose="05000000000000000000" pitchFamily="2" charset="2"/>
              <a:buChar char="Ø"/>
            </a:pPr>
            <a:r>
              <a:rPr lang="en-GB" sz="2800" b="1" dirty="0" smtClean="0">
                <a:solidFill>
                  <a:schemeClr val="bg1"/>
                </a:solidFill>
              </a:rPr>
              <a:t>No submission for the father of confession (and Church)</a:t>
            </a:r>
            <a:endParaRPr lang="en-US" sz="2800" b="1" dirty="0">
              <a:solidFill>
                <a:schemeClr val="bg1"/>
              </a:solidFill>
            </a:endParaRPr>
          </a:p>
        </p:txBody>
      </p:sp>
      <p:sp>
        <p:nvSpPr>
          <p:cNvPr id="4" name="Snip Same Side Corner Rectangle 3"/>
          <p:cNvSpPr>
            <a:spLocks noChangeArrowheads="1"/>
          </p:cNvSpPr>
          <p:nvPr/>
        </p:nvSpPr>
        <p:spPr bwMode="auto">
          <a:xfrm>
            <a:off x="1477341" y="73245"/>
            <a:ext cx="6357218" cy="1304806"/>
          </a:xfrm>
          <a:prstGeom prst="snip2SameRect">
            <a:avLst/>
          </a:prstGeom>
          <a:solidFill>
            <a:srgbClr val="C00000">
              <a:alpha val="76077"/>
            </a:srgbClr>
          </a:solidFill>
          <a:ln w="38100" algn="ctr">
            <a:solidFill>
              <a:schemeClr val="bg1"/>
            </a:solidFill>
            <a:miter lim="800000"/>
            <a:headEnd/>
            <a:tailEnd/>
          </a:ln>
          <a:effectLst>
            <a:outerShdw dist="17961" dir="2700000" algn="ctr" rotWithShape="0">
              <a:srgbClr val="000000">
                <a:alpha val="29999"/>
              </a:srgbClr>
            </a:outerShdw>
          </a:effec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EG" altLang="en-US" sz="3600" b="1" dirty="0">
                <a:solidFill>
                  <a:schemeClr val="bg1"/>
                </a:solidFill>
                <a:latin typeface="Times New Roman" panose="02020603050405020304" pitchFamily="18" charset="0"/>
                <a:cs typeface="Times New Roman" panose="02020603050405020304" pitchFamily="18" charset="0"/>
              </a:rPr>
              <a:t>يُلازم </a:t>
            </a:r>
            <a:r>
              <a:rPr lang="ar-EG" altLang="en-US" sz="3600" b="1" dirty="0" smtClean="0">
                <a:solidFill>
                  <a:schemeClr val="bg1"/>
                </a:solidFill>
                <a:latin typeface="Times New Roman" panose="02020603050405020304" pitchFamily="18" charset="0"/>
                <a:cs typeface="Times New Roman" panose="02020603050405020304" pitchFamily="18" charset="0"/>
              </a:rPr>
              <a:t>البدعة</a:t>
            </a:r>
            <a:endParaRPr lang="en-GB" altLang="en-US" sz="3600" b="1" dirty="0" smtClean="0">
              <a:solidFill>
                <a:schemeClr val="bg1"/>
              </a:solidFill>
              <a:latin typeface="Times New Roman" panose="02020603050405020304" pitchFamily="18" charset="0"/>
              <a:cs typeface="Times New Roman" panose="02020603050405020304" pitchFamily="18" charset="0"/>
            </a:endParaRPr>
          </a:p>
          <a:p>
            <a:pPr algn="ctr" eaLnBrk="1" hangingPunct="1"/>
            <a:r>
              <a:rPr lang="en-GB" altLang="en-US" sz="3600" b="1" dirty="0" smtClean="0">
                <a:solidFill>
                  <a:schemeClr val="bg1"/>
                </a:solidFill>
                <a:latin typeface="Times New Roman" panose="02020603050405020304" pitchFamily="18" charset="0"/>
                <a:cs typeface="Times New Roman" panose="02020603050405020304" pitchFamily="18" charset="0"/>
              </a:rPr>
              <a:t>The Heresy is accompanied by</a:t>
            </a:r>
            <a:endParaRPr lang="ar-EG" altLang="en-US" sz="3600" b="1" dirty="0">
              <a:solidFill>
                <a:schemeClr val="bg1"/>
              </a:solidFill>
              <a:latin typeface="Times New Roman" panose="02020603050405020304" pitchFamily="18" charset="0"/>
              <a:cs typeface="Times New Roman" panose="02020603050405020304" pitchFamily="18" charset="0"/>
            </a:endParaRPr>
          </a:p>
        </p:txBody>
      </p:sp>
      <p:sp>
        <p:nvSpPr>
          <p:cNvPr id="5" name="Rectangle 3"/>
          <p:cNvSpPr>
            <a:spLocks noChangeArrowheads="1"/>
          </p:cNvSpPr>
          <p:nvPr/>
        </p:nvSpPr>
        <p:spPr bwMode="auto">
          <a:xfrm>
            <a:off x="1907704" y="3185973"/>
            <a:ext cx="6069110" cy="954107"/>
          </a:xfrm>
          <a:prstGeom prst="rect">
            <a:avLst/>
          </a:prstGeom>
          <a:solidFill>
            <a:srgbClr val="006600">
              <a:alpha val="51765"/>
            </a:srgb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البحث عن الشعبية (تمجيد الذات</a:t>
            </a:r>
            <a:r>
              <a:rPr lang="ar-EG" sz="2800" b="1" dirty="0" smtClean="0">
                <a:solidFill>
                  <a:schemeClr val="bg1"/>
                </a:solidFill>
              </a:rPr>
              <a:t>)</a:t>
            </a:r>
            <a:endParaRPr lang="en-GB" sz="2800" b="1" dirty="0" smtClean="0">
              <a:solidFill>
                <a:schemeClr val="bg1"/>
              </a:solidFill>
            </a:endParaRPr>
          </a:p>
          <a:p>
            <a:pPr marL="457200" indent="-457200" algn="ctr" rtl="0">
              <a:buFont typeface="Wingdings" panose="05000000000000000000" pitchFamily="2" charset="2"/>
              <a:buChar char="Ø"/>
            </a:pPr>
            <a:r>
              <a:rPr lang="en-GB" sz="2800" b="1" dirty="0" smtClean="0">
                <a:solidFill>
                  <a:schemeClr val="bg1"/>
                </a:solidFill>
              </a:rPr>
              <a:t>Seeking popularity (Self-glory)</a:t>
            </a:r>
            <a:endParaRPr lang="en-US" sz="2800" b="1" dirty="0">
              <a:solidFill>
                <a:schemeClr val="bg1"/>
              </a:solidFill>
            </a:endParaRPr>
          </a:p>
        </p:txBody>
      </p:sp>
      <p:sp>
        <p:nvSpPr>
          <p:cNvPr id="7" name="Rectangle 3">
            <a:extLst>
              <a:ext uri="{FF2B5EF4-FFF2-40B4-BE49-F238E27FC236}">
                <a16:creationId xmlns:a16="http://schemas.microsoft.com/office/drawing/2014/main" xmlns="" id="{7D19CC2A-E3B2-49B5-879B-B84182F1777F}"/>
              </a:ext>
            </a:extLst>
          </p:cNvPr>
          <p:cNvSpPr>
            <a:spLocks noChangeArrowheads="1"/>
          </p:cNvSpPr>
          <p:nvPr/>
        </p:nvSpPr>
        <p:spPr bwMode="auto">
          <a:xfrm>
            <a:off x="1323562" y="5523140"/>
            <a:ext cx="6664771" cy="954107"/>
          </a:xfrm>
          <a:prstGeom prst="rect">
            <a:avLst/>
          </a:prstGeom>
          <a:solidFill>
            <a:srgbClr val="006600">
              <a:alpha val="51765"/>
            </a:srgb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تجاوزات أخلاقية (أحيانأً</a:t>
            </a:r>
            <a:r>
              <a:rPr lang="ar-EG" sz="2800" b="1" dirty="0" smtClean="0">
                <a:solidFill>
                  <a:schemeClr val="bg1"/>
                </a:solidFill>
              </a:rPr>
              <a:t>)</a:t>
            </a:r>
            <a:endParaRPr lang="en-GB" sz="2800" b="1" dirty="0" smtClean="0">
              <a:solidFill>
                <a:schemeClr val="bg1"/>
              </a:solidFill>
            </a:endParaRPr>
          </a:p>
          <a:p>
            <a:pPr marL="457200" indent="-457200" algn="ctr" rtl="0">
              <a:buFont typeface="Wingdings" panose="05000000000000000000" pitchFamily="2" charset="2"/>
              <a:buChar char="Ø"/>
            </a:pPr>
            <a:r>
              <a:rPr lang="en-GB" sz="2800" b="1" dirty="0" smtClean="0">
                <a:solidFill>
                  <a:schemeClr val="bg1"/>
                </a:solidFill>
              </a:rPr>
              <a:t>Ethical Violations (Sometimes)</a:t>
            </a:r>
            <a:endParaRPr lang="en-US" sz="2800" b="1" dirty="0">
              <a:solidFill>
                <a:schemeClr val="bg1"/>
              </a:solidFill>
            </a:endParaRPr>
          </a:p>
        </p:txBody>
      </p:sp>
      <p:sp>
        <p:nvSpPr>
          <p:cNvPr id="10" name="Rectangle 3">
            <a:extLst>
              <a:ext uri="{FF2B5EF4-FFF2-40B4-BE49-F238E27FC236}">
                <a16:creationId xmlns:a16="http://schemas.microsoft.com/office/drawing/2014/main" xmlns="" id="{9BA17CD9-82FC-4605-9155-DF25FAAAB2E3}"/>
              </a:ext>
            </a:extLst>
          </p:cNvPr>
          <p:cNvSpPr>
            <a:spLocks noChangeArrowheads="1"/>
          </p:cNvSpPr>
          <p:nvPr/>
        </p:nvSpPr>
        <p:spPr bwMode="auto">
          <a:xfrm>
            <a:off x="665818" y="4365104"/>
            <a:ext cx="7980261" cy="954107"/>
          </a:xfrm>
          <a:prstGeom prst="rect">
            <a:avLst/>
          </a:prstGeom>
          <a:solidFill>
            <a:srgbClr val="002060">
              <a:alpha val="52156"/>
            </a:srgb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إستخدام الـ </a:t>
            </a:r>
            <a:r>
              <a:rPr lang="en-US" sz="2800" b="1" dirty="0">
                <a:solidFill>
                  <a:schemeClr val="bg1"/>
                </a:solidFill>
              </a:rPr>
              <a:t>Media</a:t>
            </a:r>
            <a:r>
              <a:rPr lang="ar-EG" sz="2800" b="1" dirty="0">
                <a:solidFill>
                  <a:schemeClr val="bg1"/>
                </a:solidFill>
              </a:rPr>
              <a:t> بضراوة لنشر </a:t>
            </a:r>
            <a:r>
              <a:rPr lang="ar-EG" sz="2800" b="1" dirty="0" smtClean="0">
                <a:solidFill>
                  <a:schemeClr val="bg1"/>
                </a:solidFill>
              </a:rPr>
              <a:t>الفكر</a:t>
            </a:r>
            <a:endParaRPr lang="en-GB" sz="2800" b="1" dirty="0" smtClean="0">
              <a:solidFill>
                <a:schemeClr val="bg1"/>
              </a:solidFill>
            </a:endParaRPr>
          </a:p>
          <a:p>
            <a:pPr marL="457200" indent="-457200" algn="ctr" rtl="0">
              <a:buFont typeface="Wingdings" panose="05000000000000000000" pitchFamily="2" charset="2"/>
              <a:buChar char="Ø"/>
            </a:pPr>
            <a:r>
              <a:rPr lang="en-GB" sz="2800" b="1" dirty="0" smtClean="0">
                <a:solidFill>
                  <a:schemeClr val="bg1"/>
                </a:solidFill>
              </a:rPr>
              <a:t>Using Media vigorously to spread thoughts</a:t>
            </a:r>
            <a:endParaRPr lang="en-US" sz="2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heel(1)">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5" grpId="0" animBg="1"/>
      <p:bldP spid="7"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8" descr="benny_hinn-india.jpg">
            <a:extLst>
              <a:ext uri="{FF2B5EF4-FFF2-40B4-BE49-F238E27FC236}">
                <a16:creationId xmlns:a16="http://schemas.microsoft.com/office/drawing/2014/main" xmlns="" id="{EFD0DA29-CCEE-45DF-95E0-E744CBDE3A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625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nip Same Side Corner Rectangle 3"/>
          <p:cNvSpPr>
            <a:spLocks noChangeArrowheads="1"/>
          </p:cNvSpPr>
          <p:nvPr/>
        </p:nvSpPr>
        <p:spPr bwMode="auto">
          <a:xfrm>
            <a:off x="1477341" y="73245"/>
            <a:ext cx="6357218" cy="1304806"/>
          </a:xfrm>
          <a:prstGeom prst="snip2SameRect">
            <a:avLst/>
          </a:prstGeom>
          <a:solidFill>
            <a:srgbClr val="C00000">
              <a:alpha val="76077"/>
            </a:srgbClr>
          </a:solidFill>
          <a:ln w="38100" algn="ctr">
            <a:solidFill>
              <a:schemeClr val="bg1"/>
            </a:solidFill>
            <a:miter lim="800000"/>
            <a:headEnd/>
            <a:tailEnd/>
          </a:ln>
          <a:effectLst>
            <a:outerShdw dist="17961" dir="2700000" algn="ctr" rotWithShape="0">
              <a:srgbClr val="000000">
                <a:alpha val="29999"/>
              </a:srgbClr>
            </a:outerShdw>
          </a:effec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EG" altLang="en-US" sz="3600" b="1" dirty="0">
                <a:solidFill>
                  <a:schemeClr val="bg1"/>
                </a:solidFill>
                <a:latin typeface="Times New Roman" panose="02020603050405020304" pitchFamily="18" charset="0"/>
                <a:cs typeface="Times New Roman" panose="02020603050405020304" pitchFamily="18" charset="0"/>
              </a:rPr>
              <a:t>يُلازم </a:t>
            </a:r>
            <a:r>
              <a:rPr lang="ar-EG" altLang="en-US" sz="3600" b="1" dirty="0" smtClean="0">
                <a:solidFill>
                  <a:schemeClr val="bg1"/>
                </a:solidFill>
                <a:latin typeface="Times New Roman" panose="02020603050405020304" pitchFamily="18" charset="0"/>
                <a:cs typeface="Times New Roman" panose="02020603050405020304" pitchFamily="18" charset="0"/>
              </a:rPr>
              <a:t>البدعة</a:t>
            </a:r>
            <a:endParaRPr lang="en-GB" altLang="en-US" sz="3600" b="1" dirty="0" smtClean="0">
              <a:solidFill>
                <a:schemeClr val="bg1"/>
              </a:solidFill>
              <a:latin typeface="Times New Roman" panose="02020603050405020304" pitchFamily="18" charset="0"/>
              <a:cs typeface="Times New Roman" panose="02020603050405020304" pitchFamily="18" charset="0"/>
            </a:endParaRPr>
          </a:p>
          <a:p>
            <a:pPr algn="ctr" eaLnBrk="1" hangingPunct="1"/>
            <a:r>
              <a:rPr lang="en-GB" altLang="en-US" sz="3600" b="1" dirty="0" smtClean="0">
                <a:solidFill>
                  <a:schemeClr val="bg1"/>
                </a:solidFill>
                <a:latin typeface="Times New Roman" panose="02020603050405020304" pitchFamily="18" charset="0"/>
                <a:cs typeface="Times New Roman" panose="02020603050405020304" pitchFamily="18" charset="0"/>
              </a:rPr>
              <a:t>The Heresy is accompanied by</a:t>
            </a:r>
            <a:endParaRPr lang="ar-EG" altLang="en-US" sz="3600" b="1" dirty="0">
              <a:solidFill>
                <a:schemeClr val="bg1"/>
              </a:solidFill>
              <a:latin typeface="Times New Roman" panose="02020603050405020304" pitchFamily="18" charset="0"/>
              <a:cs typeface="Times New Roman" panose="02020603050405020304" pitchFamily="18" charset="0"/>
            </a:endParaRPr>
          </a:p>
        </p:txBody>
      </p:sp>
      <p:sp>
        <p:nvSpPr>
          <p:cNvPr id="6" name="Rectangle 3">
            <a:extLst>
              <a:ext uri="{FF2B5EF4-FFF2-40B4-BE49-F238E27FC236}">
                <a16:creationId xmlns:a16="http://schemas.microsoft.com/office/drawing/2014/main" xmlns="" id="{61D87DEE-9EEE-4AD0-A3C7-C581CD1B6BBC}"/>
              </a:ext>
            </a:extLst>
          </p:cNvPr>
          <p:cNvSpPr>
            <a:spLocks noChangeArrowheads="1"/>
          </p:cNvSpPr>
          <p:nvPr/>
        </p:nvSpPr>
        <p:spPr bwMode="auto">
          <a:xfrm>
            <a:off x="602386" y="3449440"/>
            <a:ext cx="7961481" cy="1384995"/>
          </a:xfrm>
          <a:prstGeom prst="rect">
            <a:avLst/>
          </a:prstGeom>
          <a:solidFill>
            <a:srgbClr val="006600">
              <a:alpha val="51765"/>
            </a:srgb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الإتفاقات غير المُعلنة مع طوائف تحارب الإيمان </a:t>
            </a:r>
            <a:r>
              <a:rPr lang="ar-EG" sz="2800" b="1" dirty="0" smtClean="0">
                <a:solidFill>
                  <a:schemeClr val="bg1"/>
                </a:solidFill>
              </a:rPr>
              <a:t>الأرثوذكسي</a:t>
            </a:r>
            <a:endParaRPr lang="en-GB" sz="2800" b="1" dirty="0" smtClean="0">
              <a:solidFill>
                <a:schemeClr val="bg1"/>
              </a:solidFill>
            </a:endParaRPr>
          </a:p>
          <a:p>
            <a:pPr marL="457200" indent="-457200" algn="ctr" rtl="0">
              <a:buFont typeface="Wingdings" panose="05000000000000000000" pitchFamily="2" charset="2"/>
              <a:buChar char="Ø"/>
            </a:pPr>
            <a:r>
              <a:rPr lang="en-GB" sz="2800" b="1" dirty="0">
                <a:solidFill>
                  <a:schemeClr val="bg1"/>
                </a:solidFill>
              </a:rPr>
              <a:t>Unannounced agreements with </a:t>
            </a:r>
            <a:r>
              <a:rPr lang="en-GB" sz="2800" b="1" dirty="0" smtClean="0">
                <a:solidFill>
                  <a:schemeClr val="bg1"/>
                </a:solidFill>
              </a:rPr>
              <a:t>denominations fighting the Orthodox </a:t>
            </a:r>
            <a:r>
              <a:rPr lang="en-GB" sz="2800" b="1" dirty="0">
                <a:solidFill>
                  <a:schemeClr val="bg1"/>
                </a:solidFill>
              </a:rPr>
              <a:t>faith</a:t>
            </a:r>
            <a:endParaRPr lang="en-US" sz="2800" b="1" dirty="0">
              <a:solidFill>
                <a:schemeClr val="bg1"/>
              </a:solidFill>
            </a:endParaRPr>
          </a:p>
        </p:txBody>
      </p:sp>
      <p:sp>
        <p:nvSpPr>
          <p:cNvPr id="11" name="Rectangle 3">
            <a:extLst>
              <a:ext uri="{FF2B5EF4-FFF2-40B4-BE49-F238E27FC236}">
                <a16:creationId xmlns:a16="http://schemas.microsoft.com/office/drawing/2014/main" xmlns="" id="{6FCB791D-2AC0-4806-BC53-1D3C9CFB20A9}"/>
              </a:ext>
            </a:extLst>
          </p:cNvPr>
          <p:cNvSpPr>
            <a:spLocks noChangeArrowheads="1"/>
          </p:cNvSpPr>
          <p:nvPr/>
        </p:nvSpPr>
        <p:spPr bwMode="auto">
          <a:xfrm>
            <a:off x="466980" y="2059688"/>
            <a:ext cx="8016773" cy="954107"/>
          </a:xfrm>
          <a:prstGeom prst="rect">
            <a:avLst/>
          </a:prstGeom>
          <a:solidFill>
            <a:srgbClr val="002060">
              <a:alpha val="52156"/>
            </a:srgb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البحث عن تمويل غريب لتمزيق </a:t>
            </a:r>
            <a:r>
              <a:rPr lang="ar-EG" sz="2800" b="1" dirty="0" smtClean="0">
                <a:solidFill>
                  <a:schemeClr val="bg1"/>
                </a:solidFill>
              </a:rPr>
              <a:t>الكنيسة</a:t>
            </a:r>
            <a:endParaRPr lang="en-GB" sz="2800" b="1" dirty="0" smtClean="0">
              <a:solidFill>
                <a:schemeClr val="bg1"/>
              </a:solidFill>
            </a:endParaRPr>
          </a:p>
          <a:p>
            <a:pPr marL="457200" indent="-457200" algn="ctr" rtl="0">
              <a:buFont typeface="Wingdings" panose="05000000000000000000" pitchFamily="2" charset="2"/>
              <a:buChar char="Ø"/>
            </a:pPr>
            <a:r>
              <a:rPr lang="en-GB" sz="2800" b="1" dirty="0" smtClean="0">
                <a:solidFill>
                  <a:schemeClr val="bg1"/>
                </a:solidFill>
              </a:rPr>
              <a:t>Seeking external funding to divide church</a:t>
            </a:r>
            <a:endParaRPr lang="en-US" sz="2800" b="1" dirty="0">
              <a:solidFill>
                <a:schemeClr val="bg1"/>
              </a:solidFill>
            </a:endParaRPr>
          </a:p>
        </p:txBody>
      </p:sp>
      <p:sp>
        <p:nvSpPr>
          <p:cNvPr id="12" name="Rectangle 3">
            <a:extLst>
              <a:ext uri="{FF2B5EF4-FFF2-40B4-BE49-F238E27FC236}">
                <a16:creationId xmlns:a16="http://schemas.microsoft.com/office/drawing/2014/main" xmlns="" id="{71E17AA5-EC70-4F38-8E4A-44BE46417368}"/>
              </a:ext>
            </a:extLst>
          </p:cNvPr>
          <p:cNvSpPr>
            <a:spLocks noChangeArrowheads="1"/>
          </p:cNvSpPr>
          <p:nvPr/>
        </p:nvSpPr>
        <p:spPr bwMode="auto">
          <a:xfrm>
            <a:off x="689914" y="5085184"/>
            <a:ext cx="8117492" cy="1384995"/>
          </a:xfrm>
          <a:prstGeom prst="rect">
            <a:avLst/>
          </a:prstGeom>
          <a:solidFill>
            <a:srgbClr val="002060">
              <a:alpha val="52156"/>
            </a:srgbClr>
          </a:solidFill>
          <a:ln w="34925" algn="ctr">
            <a:solidFill>
              <a:srgbClr val="FFE7DD"/>
            </a:solidFill>
            <a:miter lim="800000"/>
            <a:headEnd/>
            <a:tailEnd/>
          </a:ln>
          <a:effectLst>
            <a:outerShdw dist="17961" dir="2700000" algn="ctr" rotWithShape="0">
              <a:schemeClr val="tx1">
                <a:alpha val="50000"/>
              </a:schemeClr>
            </a:outerShdw>
          </a:effec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ctr">
              <a:buFont typeface="Wingdings" panose="05000000000000000000" pitchFamily="2" charset="2"/>
              <a:buChar char="Ø"/>
            </a:pPr>
            <a:r>
              <a:rPr lang="ar-EG" sz="2800" b="1" dirty="0">
                <a:solidFill>
                  <a:schemeClr val="bg1"/>
                </a:solidFill>
              </a:rPr>
              <a:t>اضطرابات نفسية .. ومشاكل أسرية </a:t>
            </a:r>
            <a:r>
              <a:rPr lang="ar-EG" sz="2800" b="1" dirty="0" smtClean="0">
                <a:solidFill>
                  <a:schemeClr val="bg1"/>
                </a:solidFill>
              </a:rPr>
              <a:t>أحياناً</a:t>
            </a:r>
            <a:endParaRPr lang="en-GB" sz="2800" b="1" dirty="0" smtClean="0">
              <a:solidFill>
                <a:schemeClr val="bg1"/>
              </a:solidFill>
            </a:endParaRPr>
          </a:p>
          <a:p>
            <a:pPr marL="457200" indent="-457200" algn="ctr" rtl="0">
              <a:buFont typeface="Wingdings" panose="05000000000000000000" pitchFamily="2" charset="2"/>
              <a:buChar char="Ø"/>
            </a:pPr>
            <a:r>
              <a:rPr lang="en-GB" sz="2800" b="1" dirty="0">
                <a:solidFill>
                  <a:schemeClr val="bg1"/>
                </a:solidFill>
              </a:rPr>
              <a:t>Psychological disorders and sometimes family problems</a:t>
            </a:r>
            <a:endParaRPr lang="en-US" sz="2800" b="1" dirty="0">
              <a:solidFill>
                <a:schemeClr val="bg1"/>
              </a:solidFill>
            </a:endParaRPr>
          </a:p>
        </p:txBody>
      </p:sp>
    </p:spTree>
    <p:extLst>
      <p:ext uri="{BB962C8B-B14F-4D97-AF65-F5344CB8AC3E}">
        <p14:creationId xmlns:p14="http://schemas.microsoft.com/office/powerpoint/2010/main" val="16126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Rectangle 1027">
            <a:extLst>
              <a:ext uri="{FF2B5EF4-FFF2-40B4-BE49-F238E27FC236}">
                <a16:creationId xmlns:a16="http://schemas.microsoft.com/office/drawing/2014/main" xmlns="" id="{4ACBA97D-8A75-41DB-AA80-ECA41A74F0A9}"/>
              </a:ext>
            </a:extLst>
          </p:cNvPr>
          <p:cNvSpPr txBox="1">
            <a:spLocks noChangeArrowheads="1"/>
          </p:cNvSpPr>
          <p:nvPr/>
        </p:nvSpPr>
        <p:spPr bwMode="auto">
          <a:xfrm>
            <a:off x="107504" y="3294683"/>
            <a:ext cx="8856662" cy="2726605"/>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indent="0" algn="ctr"/>
            <a:r>
              <a:rPr lang="ar-EG" sz="3200" b="1" dirty="0">
                <a:solidFill>
                  <a:schemeClr val="bg1"/>
                </a:solidFill>
                <a:effectLst>
                  <a:outerShdw blurRad="38100" dist="38100" dir="2700000" algn="tl">
                    <a:srgbClr val="000000">
                      <a:alpha val="43137"/>
                    </a:srgbClr>
                  </a:outerShdw>
                </a:effectLst>
              </a:rPr>
              <a:t>للأنه لم تأت نبوة قط بمشيئة إنسان بل تكلم إناس الله القديسون مسوقين من الروح القدس (2بط  1 :  21)</a:t>
            </a:r>
          </a:p>
          <a:p>
            <a:pPr marL="0" indent="0" algn="ctr" rtl="0"/>
            <a:r>
              <a:rPr lang="en-US" sz="3200" b="1" dirty="0">
                <a:solidFill>
                  <a:schemeClr val="bg1"/>
                </a:solidFill>
                <a:effectLst>
                  <a:outerShdw blurRad="38100" dist="38100" dir="2700000" algn="tl">
                    <a:srgbClr val="000000">
                      <a:alpha val="43137"/>
                    </a:srgbClr>
                  </a:outerShdw>
                </a:effectLst>
              </a:rPr>
              <a:t>for prophecy never came by the will of man, but holy men of God spoke [as they were] moved by the Holy Spirit (2Pe  1 :  21)</a:t>
            </a:r>
          </a:p>
        </p:txBody>
      </p:sp>
      <p:sp>
        <p:nvSpPr>
          <p:cNvPr id="9220" name="AutoShape 2" descr="http://www.joburg.org.za/culture/images/stories/galleries/church_coptic.jpg">
            <a:extLst>
              <a:ext uri="{FF2B5EF4-FFF2-40B4-BE49-F238E27FC236}">
                <a16:creationId xmlns:a16="http://schemas.microsoft.com/office/drawing/2014/main" xmlns="" id="{4343E15C-F495-4766-80EA-131FEEA6CA3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1" name="AutoShape 4" descr="http://www.joburg.org.za/culture/images/stories/galleries/church_coptic.jpg">
            <a:extLst>
              <a:ext uri="{FF2B5EF4-FFF2-40B4-BE49-F238E27FC236}">
                <a16:creationId xmlns:a16="http://schemas.microsoft.com/office/drawing/2014/main" xmlns="" id="{E7CE9B8E-1528-4B1D-821B-6ED0DC3BFC9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2" name="AutoShape 6" descr="The Coptic Church is the oldest form of Christianity in Africa, dating back to AD42">
            <a:extLst>
              <a:ext uri="{FF2B5EF4-FFF2-40B4-BE49-F238E27FC236}">
                <a16:creationId xmlns:a16="http://schemas.microsoft.com/office/drawing/2014/main" xmlns="" id="{DF1C391E-A6B2-4670-9E34-23AA17989C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3" name="AutoShape 8" descr="The Coptic Church is the oldest form of Christianity in Africa, dating back to AD42">
            <a:extLst>
              <a:ext uri="{FF2B5EF4-FFF2-40B4-BE49-F238E27FC236}">
                <a16:creationId xmlns:a16="http://schemas.microsoft.com/office/drawing/2014/main" xmlns="" id="{06E90C2E-11B1-40FE-BDC9-715E8AC7CAE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8" name="Rectangle 3">
            <a:extLst>
              <a:ext uri="{FF2B5EF4-FFF2-40B4-BE49-F238E27FC236}">
                <a16:creationId xmlns:a16="http://schemas.microsoft.com/office/drawing/2014/main" xmlns="" id="{B3CB5467-BB27-4318-AB3C-8F9B55EFF0E9}"/>
              </a:ext>
            </a:extLst>
          </p:cNvPr>
          <p:cNvSpPr>
            <a:spLocks noChangeArrowheads="1"/>
          </p:cNvSpPr>
          <p:nvPr/>
        </p:nvSpPr>
        <p:spPr bwMode="auto">
          <a:xfrm>
            <a:off x="755650" y="465138"/>
            <a:ext cx="7596188" cy="1464231"/>
          </a:xfrm>
          <a:prstGeom prst="round2DiagRect">
            <a:avLst/>
          </a:prstGeom>
          <a:solidFill>
            <a:srgbClr val="990000">
              <a:alpha val="38824"/>
            </a:srgbClr>
          </a:solidFill>
          <a:ln w="34925" algn="ctr">
            <a:solidFill>
              <a:srgbClr val="CCFFFF"/>
            </a:solidFill>
            <a:round/>
            <a:headEnd/>
            <a:tailEnd/>
          </a:ln>
          <a:effectLst>
            <a:outerShdw dist="17961" dir="2700000" algn="ctr" rotWithShape="0">
              <a:srgbClr val="000000">
                <a:alpha val="50000"/>
              </a:srgbClr>
            </a:outerShdw>
          </a:effectLst>
        </p:spPr>
        <p:txBody>
          <a:bodyPr>
            <a:spAutoFit/>
          </a:bodyPr>
          <a:lstStyle/>
          <a:p>
            <a:pPr algn="ctr" rtl="1" fontAlgn="auto">
              <a:spcBef>
                <a:spcPts val="0"/>
              </a:spcBef>
              <a:spcAft>
                <a:spcPts val="0"/>
              </a:spcAft>
              <a:defRPr/>
            </a:pPr>
            <a:r>
              <a:rPr lang="ar-EG" sz="4000" b="1" dirty="0">
                <a:solidFill>
                  <a:schemeClr val="bg1"/>
                </a:solidFill>
                <a:latin typeface="+mn-lt"/>
                <a:cs typeface="+mn-cs"/>
              </a:rPr>
              <a:t>آيات </a:t>
            </a:r>
            <a:r>
              <a:rPr lang="ar-EG" sz="4000" b="1" dirty="0" smtClean="0">
                <a:solidFill>
                  <a:schemeClr val="bg1"/>
                </a:solidFill>
                <a:latin typeface="+mn-lt"/>
                <a:cs typeface="+mn-cs"/>
              </a:rPr>
              <a:t>هامة</a:t>
            </a:r>
            <a:endParaRPr lang="en-GB" sz="4000" b="1" dirty="0" smtClean="0">
              <a:solidFill>
                <a:schemeClr val="bg1"/>
              </a:solidFill>
              <a:latin typeface="+mn-lt"/>
              <a:cs typeface="+mn-cs"/>
            </a:endParaRPr>
          </a:p>
          <a:p>
            <a:pPr algn="ctr" rtl="1" fontAlgn="auto">
              <a:spcBef>
                <a:spcPts val="0"/>
              </a:spcBef>
              <a:spcAft>
                <a:spcPts val="0"/>
              </a:spcAft>
              <a:defRPr/>
            </a:pPr>
            <a:r>
              <a:rPr lang="en-GB" sz="4000" b="1" dirty="0" smtClean="0">
                <a:solidFill>
                  <a:schemeClr val="bg1"/>
                </a:solidFill>
                <a:latin typeface="+mn-lt"/>
                <a:cs typeface="+mn-cs"/>
              </a:rPr>
              <a:t>Important Verses</a:t>
            </a:r>
            <a:endParaRPr lang="ar-EG" sz="4000" b="1" dirty="0">
              <a:solidFill>
                <a:schemeClr val="bg1"/>
              </a:solidFill>
              <a:latin typeface="+mn-lt"/>
              <a:cs typeface="+mn-cs"/>
            </a:endParaRPr>
          </a:p>
        </p:txBody>
      </p:sp>
    </p:spTree>
    <p:extLst>
      <p:ext uri="{BB962C8B-B14F-4D97-AF65-F5344CB8AC3E}">
        <p14:creationId xmlns:p14="http://schemas.microsoft.com/office/powerpoint/2010/main" val="71064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randombar(horizont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220" name="AutoShape 2" descr="http://www.joburg.org.za/culture/images/stories/galleries/church_coptic.jpg">
            <a:extLst>
              <a:ext uri="{FF2B5EF4-FFF2-40B4-BE49-F238E27FC236}">
                <a16:creationId xmlns:a16="http://schemas.microsoft.com/office/drawing/2014/main" xmlns="" id="{4343E15C-F495-4766-80EA-131FEEA6CA3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1" name="AutoShape 4" descr="http://www.joburg.org.za/culture/images/stories/galleries/church_coptic.jpg">
            <a:extLst>
              <a:ext uri="{FF2B5EF4-FFF2-40B4-BE49-F238E27FC236}">
                <a16:creationId xmlns:a16="http://schemas.microsoft.com/office/drawing/2014/main" xmlns="" id="{E7CE9B8E-1528-4B1D-821B-6ED0DC3BFC9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2" name="AutoShape 6" descr="The Coptic Church is the oldest form of Christianity in Africa, dating back to AD42">
            <a:extLst>
              <a:ext uri="{FF2B5EF4-FFF2-40B4-BE49-F238E27FC236}">
                <a16:creationId xmlns:a16="http://schemas.microsoft.com/office/drawing/2014/main" xmlns="" id="{DF1C391E-A6B2-4670-9E34-23AA17989C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3" name="AutoShape 8" descr="The Coptic Church is the oldest form of Christianity in Africa, dating back to AD42">
            <a:extLst>
              <a:ext uri="{FF2B5EF4-FFF2-40B4-BE49-F238E27FC236}">
                <a16:creationId xmlns:a16="http://schemas.microsoft.com/office/drawing/2014/main" xmlns="" id="{06E90C2E-11B1-40FE-BDC9-715E8AC7CAE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 name="Rectangle 1027">
            <a:extLst>
              <a:ext uri="{FF2B5EF4-FFF2-40B4-BE49-F238E27FC236}">
                <a16:creationId xmlns:a16="http://schemas.microsoft.com/office/drawing/2014/main" xmlns="" id="{AD61D650-4190-46A0-8B2B-92DB3E7C7926}"/>
              </a:ext>
            </a:extLst>
          </p:cNvPr>
          <p:cNvSpPr txBox="1">
            <a:spLocks noChangeArrowheads="1"/>
          </p:cNvSpPr>
          <p:nvPr/>
        </p:nvSpPr>
        <p:spPr bwMode="auto">
          <a:xfrm>
            <a:off x="155575" y="175486"/>
            <a:ext cx="8856662" cy="6205842"/>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63500" indent="-63500" algn="ctr"/>
            <a:r>
              <a:rPr lang="ar-EG" sz="2800" b="1" dirty="0">
                <a:solidFill>
                  <a:schemeClr val="bg1"/>
                </a:solidFill>
              </a:rPr>
              <a:t>منا خرجوا لكنهم لم يكونوا منا لانهم لو كانوا منا لبقوا معنا لكن ليظهروا انهم ليسوا جميعهم منا و اما انتم فلكم مسحة من القدوس و تعلمون كل شيء. لم اكتب اليكم لانكم لستم تعلمون الحق بل لانكم تعلمونه و ان كل كذب ليس من الحق. من هو الكذاب الا الذي ينكر ان يسوع هو المسيح هذا هو ضد المسيح الذي ينكر الاب و الابن. (1يو  2 :  19 ـ 22)</a:t>
            </a:r>
          </a:p>
          <a:p>
            <a:pPr marL="0" indent="0" algn="ctr" rtl="0"/>
            <a:r>
              <a:rPr lang="en-US" sz="2800" b="1" dirty="0">
                <a:solidFill>
                  <a:schemeClr val="bg1"/>
                </a:solidFill>
              </a:rPr>
              <a:t>They went out from us, but they were not of us; for if they had been of us, they would have continued with us; but [they went out] that they might be made manifest, that none of them were of us.  But you have an anointing from the Holy One, and you know all things.  I have not written to you because you do not know the truth, but because you know it, and that no lie is of the truth.  Who is a liar but he who denies that Jesus is the Christ? He is antichrist who denies the Father and the Son. (1 John 2 : 19 - 22)</a:t>
            </a:r>
          </a:p>
        </p:txBody>
      </p:sp>
    </p:spTree>
    <p:extLst>
      <p:ext uri="{BB962C8B-B14F-4D97-AF65-F5344CB8AC3E}">
        <p14:creationId xmlns:p14="http://schemas.microsoft.com/office/powerpoint/2010/main" val="156589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220" name="AutoShape 2" descr="http://www.joburg.org.za/culture/images/stories/galleries/church_coptic.jpg">
            <a:extLst>
              <a:ext uri="{FF2B5EF4-FFF2-40B4-BE49-F238E27FC236}">
                <a16:creationId xmlns:a16="http://schemas.microsoft.com/office/drawing/2014/main" xmlns="" id="{4343E15C-F495-4766-80EA-131FEEA6CA3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1" name="AutoShape 4" descr="http://www.joburg.org.za/culture/images/stories/galleries/church_coptic.jpg">
            <a:extLst>
              <a:ext uri="{FF2B5EF4-FFF2-40B4-BE49-F238E27FC236}">
                <a16:creationId xmlns:a16="http://schemas.microsoft.com/office/drawing/2014/main" xmlns="" id="{E7CE9B8E-1528-4B1D-821B-6ED0DC3BFC9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2" name="AutoShape 6" descr="The Coptic Church is the oldest form of Christianity in Africa, dating back to AD42">
            <a:extLst>
              <a:ext uri="{FF2B5EF4-FFF2-40B4-BE49-F238E27FC236}">
                <a16:creationId xmlns:a16="http://schemas.microsoft.com/office/drawing/2014/main" xmlns="" id="{DF1C391E-A6B2-4670-9E34-23AA17989C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3" name="AutoShape 8" descr="The Coptic Church is the oldest form of Christianity in Africa, dating back to AD42">
            <a:extLst>
              <a:ext uri="{FF2B5EF4-FFF2-40B4-BE49-F238E27FC236}">
                <a16:creationId xmlns:a16="http://schemas.microsoft.com/office/drawing/2014/main" xmlns="" id="{06E90C2E-11B1-40FE-BDC9-715E8AC7CAE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 name="Rectangle 1027">
            <a:extLst>
              <a:ext uri="{FF2B5EF4-FFF2-40B4-BE49-F238E27FC236}">
                <a16:creationId xmlns:a16="http://schemas.microsoft.com/office/drawing/2014/main" xmlns="" id="{AD61D650-4190-46A0-8B2B-92DB3E7C7926}"/>
              </a:ext>
            </a:extLst>
          </p:cNvPr>
          <p:cNvSpPr txBox="1">
            <a:spLocks noChangeArrowheads="1"/>
          </p:cNvSpPr>
          <p:nvPr/>
        </p:nvSpPr>
        <p:spPr bwMode="auto">
          <a:xfrm>
            <a:off x="155575" y="620688"/>
            <a:ext cx="8856662" cy="2390415"/>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indent="0" algn="ctr"/>
            <a:r>
              <a:rPr lang="ar-EG" sz="2800" b="1" dirty="0">
                <a:solidFill>
                  <a:schemeClr val="bg1"/>
                </a:solidFill>
              </a:rPr>
              <a:t>لأنني تسلمت من الرب ما سلمتكم أيضاً أن الرب يسوع في الليلة التي اسلم فيها أخذ خبزاً (1كو  11 :  23)</a:t>
            </a:r>
          </a:p>
          <a:p>
            <a:pPr marL="0" indent="0" algn="ctr" rtl="0"/>
            <a:r>
              <a:rPr lang="en-US" sz="2800" b="1" dirty="0">
                <a:solidFill>
                  <a:schemeClr val="bg1"/>
                </a:solidFill>
              </a:rPr>
              <a:t>For I received from the Lord that which I also delivered to you: that the Lord Jesus on the [same] night in which He was betrayed took bread; (1Co  11 :  23)</a:t>
            </a:r>
          </a:p>
        </p:txBody>
      </p:sp>
      <p:sp>
        <p:nvSpPr>
          <p:cNvPr id="10" name="Rectangle 1027">
            <a:extLst>
              <a:ext uri="{FF2B5EF4-FFF2-40B4-BE49-F238E27FC236}">
                <a16:creationId xmlns:a16="http://schemas.microsoft.com/office/drawing/2014/main" xmlns="" id="{7A09D1C6-5029-46EA-82B5-7AAE86048609}"/>
              </a:ext>
            </a:extLst>
          </p:cNvPr>
          <p:cNvSpPr txBox="1">
            <a:spLocks noChangeArrowheads="1"/>
          </p:cNvSpPr>
          <p:nvPr/>
        </p:nvSpPr>
        <p:spPr bwMode="auto">
          <a:xfrm>
            <a:off x="125413" y="4149080"/>
            <a:ext cx="8856662" cy="2448272"/>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indent="0" algn="ctr">
              <a:tabLst>
                <a:tab pos="63500" algn="l"/>
              </a:tabLst>
            </a:pPr>
            <a:r>
              <a:rPr lang="ar-EG" sz="2800" b="1" dirty="0">
                <a:solidFill>
                  <a:schemeClr val="bg1"/>
                </a:solidFill>
              </a:rPr>
              <a:t>أعطي رأياً في هذا أيضاً لأن هذا ينفعكم أنتم الذين سبقتم فإبتدأتم منذ العام الماضي ليس أن تفعلوا فقط بل أن تريدوا أيضاً (2كو  8 :  10)</a:t>
            </a:r>
          </a:p>
          <a:p>
            <a:pPr marL="0" indent="0" algn="ctr" rtl="0"/>
            <a:r>
              <a:rPr lang="en-US" sz="2800" b="1" dirty="0">
                <a:solidFill>
                  <a:schemeClr val="bg1"/>
                </a:solidFill>
              </a:rPr>
              <a:t>And in this I give advice: It is to your advantage not only to be doing what you began and were desiring to do a year ago; (2Co  8 :  10)</a:t>
            </a:r>
          </a:p>
        </p:txBody>
      </p:sp>
    </p:spTree>
    <p:extLst>
      <p:ext uri="{BB962C8B-B14F-4D97-AF65-F5344CB8AC3E}">
        <p14:creationId xmlns:p14="http://schemas.microsoft.com/office/powerpoint/2010/main" val="409871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220" name="AutoShape 2" descr="http://www.joburg.org.za/culture/images/stories/galleries/church_coptic.jpg">
            <a:extLst>
              <a:ext uri="{FF2B5EF4-FFF2-40B4-BE49-F238E27FC236}">
                <a16:creationId xmlns:a16="http://schemas.microsoft.com/office/drawing/2014/main" xmlns="" id="{4343E15C-F495-4766-80EA-131FEEA6CA3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1" name="AutoShape 4" descr="http://www.joburg.org.za/culture/images/stories/galleries/church_coptic.jpg">
            <a:extLst>
              <a:ext uri="{FF2B5EF4-FFF2-40B4-BE49-F238E27FC236}">
                <a16:creationId xmlns:a16="http://schemas.microsoft.com/office/drawing/2014/main" xmlns="" id="{E7CE9B8E-1528-4B1D-821B-6ED0DC3BFC9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2" name="AutoShape 6" descr="The Coptic Church is the oldest form of Christianity in Africa, dating back to AD42">
            <a:extLst>
              <a:ext uri="{FF2B5EF4-FFF2-40B4-BE49-F238E27FC236}">
                <a16:creationId xmlns:a16="http://schemas.microsoft.com/office/drawing/2014/main" xmlns="" id="{DF1C391E-A6B2-4670-9E34-23AA17989C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223" name="AutoShape 8" descr="The Coptic Church is the oldest form of Christianity in Africa, dating back to AD42">
            <a:extLst>
              <a:ext uri="{FF2B5EF4-FFF2-40B4-BE49-F238E27FC236}">
                <a16:creationId xmlns:a16="http://schemas.microsoft.com/office/drawing/2014/main" xmlns="" id="{06E90C2E-11B1-40FE-BDC9-715E8AC7CAE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n-GB" altLang="en-US"/>
          </a:p>
        </p:txBody>
      </p:sp>
      <p:sp>
        <p:nvSpPr>
          <p:cNvPr id="9" name="Rectangle 1027">
            <a:extLst>
              <a:ext uri="{FF2B5EF4-FFF2-40B4-BE49-F238E27FC236}">
                <a16:creationId xmlns:a16="http://schemas.microsoft.com/office/drawing/2014/main" xmlns="" id="{AD61D650-4190-46A0-8B2B-92DB3E7C7926}"/>
              </a:ext>
            </a:extLst>
          </p:cNvPr>
          <p:cNvSpPr txBox="1">
            <a:spLocks noChangeArrowheads="1"/>
          </p:cNvSpPr>
          <p:nvPr/>
        </p:nvSpPr>
        <p:spPr bwMode="auto">
          <a:xfrm>
            <a:off x="141830" y="301625"/>
            <a:ext cx="8856662" cy="2371364"/>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63500" indent="-63500" algn="ctr"/>
            <a:r>
              <a:rPr lang="ar-EG" sz="2800" b="1" dirty="0">
                <a:solidFill>
                  <a:schemeClr val="bg1"/>
                </a:solidFill>
              </a:rPr>
              <a:t>و اما الباقون فاقول لهم انا لا الرب ان كان اخ له امراة غير مؤمنة و هي ترتضي ان تسكن معه فلا يتركها (1كو  7 :  12)</a:t>
            </a:r>
          </a:p>
          <a:p>
            <a:pPr marL="0" indent="0" algn="ctr" rtl="0"/>
            <a:r>
              <a:rPr lang="en-US" sz="2800" b="1" dirty="0">
                <a:solidFill>
                  <a:schemeClr val="bg1"/>
                </a:solidFill>
              </a:rPr>
              <a:t>But to the rest I, not the Lord, say: If any brother has a wife who does not believe, and she is willing to live with him, let him not divorce her (1Co  7 :  12)</a:t>
            </a:r>
          </a:p>
        </p:txBody>
      </p:sp>
      <p:sp>
        <p:nvSpPr>
          <p:cNvPr id="10" name="Rectangle 1027">
            <a:extLst>
              <a:ext uri="{FF2B5EF4-FFF2-40B4-BE49-F238E27FC236}">
                <a16:creationId xmlns:a16="http://schemas.microsoft.com/office/drawing/2014/main" xmlns="" id="{7A09D1C6-5029-46EA-82B5-7AAE86048609}"/>
              </a:ext>
            </a:extLst>
          </p:cNvPr>
          <p:cNvSpPr txBox="1">
            <a:spLocks noChangeArrowheads="1"/>
          </p:cNvSpPr>
          <p:nvPr/>
        </p:nvSpPr>
        <p:spPr bwMode="auto">
          <a:xfrm>
            <a:off x="143210" y="2848485"/>
            <a:ext cx="8856662" cy="3834019"/>
          </a:xfrm>
          <a:prstGeom prst="rect">
            <a:avLst/>
          </a:prstGeom>
          <a:solidFill>
            <a:srgbClr val="002060">
              <a:alpha val="45097"/>
            </a:srgbClr>
          </a:solidFill>
          <a:ln w="9525">
            <a:solidFill>
              <a:schemeClr val="bg1"/>
            </a:solidFill>
            <a:miter lim="800000"/>
            <a:headEnd/>
            <a:tailEnd/>
          </a:ln>
        </p:spPr>
        <p:txBody>
          <a:bodyPr/>
          <a:lstStyle>
            <a:lvl1pPr marL="609600" indent="-609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63500" indent="-63500" algn="ctr"/>
            <a:r>
              <a:rPr lang="ar-EG" sz="2800" b="1" dirty="0">
                <a:solidFill>
                  <a:schemeClr val="bg1"/>
                </a:solidFill>
              </a:rPr>
              <a:t>و اذ كانوا يجتازون في المدن كانوا يسلمونهم القضايا التي حكم بها الرسل و المشايخ الذين في اورشليم ليحفظوها  5- فكانت الكنائس تتشدد في الايمان و تزداد في العدد كل يوم.</a:t>
            </a:r>
          </a:p>
          <a:p>
            <a:pPr algn="ctr"/>
            <a:r>
              <a:rPr lang="ar-EG" sz="2800" b="1" dirty="0">
                <a:solidFill>
                  <a:schemeClr val="bg1"/>
                </a:solidFill>
              </a:rPr>
              <a:t>(اع  16 :  4 ـ 5)</a:t>
            </a:r>
          </a:p>
          <a:p>
            <a:pPr marL="63500" indent="-63500" algn="ctr" rtl="0"/>
            <a:r>
              <a:rPr lang="en-US" sz="2800" b="1" dirty="0">
                <a:solidFill>
                  <a:schemeClr val="bg1"/>
                </a:solidFill>
              </a:rPr>
              <a:t>And as they went through the cities, they delivered to them the decrees to keep, which were determined by the apostles and elders at Jerusalem. So the churches were strengthened in the faith, and increased in number daily. (Act 16 : 4 – 5)</a:t>
            </a:r>
          </a:p>
          <a:p>
            <a:pPr algn="ctr" rtl="0"/>
            <a:endParaRPr lang="ar-EG" sz="2800" b="1" dirty="0">
              <a:solidFill>
                <a:schemeClr val="bg1"/>
              </a:solidFill>
            </a:endParaRPr>
          </a:p>
          <a:p>
            <a:pPr algn="ctr" rtl="0"/>
            <a:r>
              <a:rPr lang="en-US" sz="2800" b="1" dirty="0">
                <a:solidFill>
                  <a:schemeClr val="bg1"/>
                </a:solidFill>
              </a:rPr>
              <a:t> (Act  16 :  4)</a:t>
            </a:r>
          </a:p>
        </p:txBody>
      </p:sp>
    </p:spTree>
    <p:extLst>
      <p:ext uri="{BB962C8B-B14F-4D97-AF65-F5344CB8AC3E}">
        <p14:creationId xmlns:p14="http://schemas.microsoft.com/office/powerpoint/2010/main" val="45126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1058</TotalTime>
  <Words>2109</Words>
  <Application>Microsoft Office PowerPoint</Application>
  <PresentationFormat>On-screen Show (4:3)</PresentationFormat>
  <Paragraphs>124</Paragraphs>
  <Slides>25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Compaq</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Winner</dc:creator>
  <cp:lastModifiedBy>Shereen Seif</cp:lastModifiedBy>
  <cp:revision>162</cp:revision>
  <dcterms:created xsi:type="dcterms:W3CDTF">2012-03-18T23:33:30Z</dcterms:created>
  <dcterms:modified xsi:type="dcterms:W3CDTF">2017-09-22T22:49:09Z</dcterms:modified>
</cp:coreProperties>
</file>