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63" r:id="rId2"/>
    <p:sldId id="569" r:id="rId3"/>
    <p:sldId id="647" r:id="rId4"/>
    <p:sldId id="648" r:id="rId5"/>
    <p:sldId id="649" r:id="rId6"/>
    <p:sldId id="658" r:id="rId7"/>
    <p:sldId id="659" r:id="rId8"/>
    <p:sldId id="650" r:id="rId9"/>
    <p:sldId id="660" r:id="rId10"/>
    <p:sldId id="661" r:id="rId11"/>
    <p:sldId id="662" r:id="rId12"/>
    <p:sldId id="663" r:id="rId13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CC3300"/>
    <a:srgbClr val="800000"/>
    <a:srgbClr val="FF00FF"/>
    <a:srgbClr val="C00000"/>
    <a:srgbClr val="0099FF"/>
    <a:srgbClr val="00642D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2" autoAdjust="0"/>
  </p:normalViewPr>
  <p:slideViewPr>
    <p:cSldViewPr>
      <p:cViewPr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>
              <a:defRPr sz="1200" smtClean="0"/>
            </a:lvl1pPr>
          </a:lstStyle>
          <a:p>
            <a:pPr>
              <a:defRPr/>
            </a:pPr>
            <a:fld id="{A090E387-296C-418A-BBB6-EE2B26EC4F6F}" type="datetimeFigureOut">
              <a:rPr lang="en-US"/>
              <a:pPr>
                <a:defRPr/>
              </a:pPr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fld id="{03C5D8F9-4111-468A-AF9A-04FE009B843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3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8C4B-8EB1-418F-B119-C554C6480411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57554"/>
      </p:ext>
    </p:extLst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7772A-4C99-4020-B2B8-7733DBFAFEA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500060"/>
      </p:ext>
    </p:extLst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6036B-5B80-43B5-8248-C9D2583AA4F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80629"/>
      </p:ext>
    </p:extLst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7209-70ED-42FB-8BB1-30897E884631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71408"/>
      </p:ext>
    </p:extLst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97382-F85C-44D6-83CB-02142F7C59F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496491"/>
      </p:ext>
    </p:extLst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8E233-74E5-483B-93A3-C1B283B7013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63730"/>
      </p:ext>
    </p:extLst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B1423-D887-4368-976A-5F9EFBD03E51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73862"/>
      </p:ext>
    </p:extLst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FEC2-9046-47D8-956A-E1B99049442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2638"/>
      </p:ext>
    </p:extLst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97DF0-CB36-4668-8497-59D69B59CEEB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103205"/>
      </p:ext>
    </p:extLst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FA6F0-FEE1-4FEF-B462-00D96987394B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142749"/>
      </p:ext>
    </p:extLst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F81A2-7313-41A1-A8E4-25ACD20DE413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12342"/>
      </p:ext>
    </p:extLst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pPr>
              <a:defRPr/>
            </a:pPr>
            <a:fld id="{2AD6E5BB-A7BF-4427-AE2F-CF9758CE296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eg/url?sa=i&amp;rct=j&amp;q=&amp;esrc=s&amp;source=imgres&amp;cd=&amp;cad=rja&amp;uact=8&amp;ved=0ahUKEwiKieiO7oPRAhUK2hoKHc2GDXgQjRwIBw&amp;url=https://dianabuja.wordpress.com/2015/02/27/baking-holy-bread-in-the-coptic-monasteries-of-the-eastern-desert-of-egypt-qurban-urban/&amp;psig=AFQjCNHWr5nf_3dRPEVoD0_QkUw7tFluyQ&amp;ust=148236060608510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.eg/url?sa=i&amp;rct=j&amp;q=&amp;esrc=s&amp;source=imgres&amp;cd=&amp;cad=rja&amp;uact=8&amp;ved=0ahUKEwiKieiO7oPRAhUK2hoKHc2GDXgQjRwIBw&amp;url=https://dianabuja.wordpress.com/2015/02/27/baking-holy-bread-in-the-coptic-monasteries-of-the-eastern-desert-of-egypt-qurban-urban/&amp;psig=AFQjCNHWr5nf_3dRPEVoD0_QkUw7tFluyQ&amp;ust=148236060608510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1047750" y="533400"/>
            <a:ext cx="7048500" cy="1191816"/>
          </a:xfrm>
          <a:prstGeom prst="roundRect">
            <a:avLst>
              <a:gd name="adj" fmla="val 16667"/>
            </a:avLst>
          </a:prstGeom>
          <a:solidFill>
            <a:srgbClr val="C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 smtClean="0">
                <a:solidFill>
                  <a:schemeClr val="bg1"/>
                </a:solidFill>
              </a:rPr>
              <a:t>نجد نصيباً وميراثاً</a:t>
            </a:r>
          </a:p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Have a Share and Inheritance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69863" y="127443"/>
            <a:ext cx="8821737" cy="132802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3600" b="1" dirty="0" smtClean="0">
                <a:solidFill>
                  <a:schemeClr val="bg1"/>
                </a:solidFill>
              </a:rPr>
              <a:t>نجد نصيباً وميراثاً</a:t>
            </a:r>
            <a:r>
              <a:rPr lang="en-GB" sz="3600" b="1" dirty="0" smtClean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Have a Share and </a:t>
            </a:r>
            <a:r>
              <a:rPr lang="en-US" sz="3600" b="1" dirty="0" smtClean="0">
                <a:solidFill>
                  <a:schemeClr val="bg1"/>
                </a:solidFill>
              </a:rPr>
              <a:t>Inheritance</a:t>
            </a: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762000" y="3694093"/>
            <a:ext cx="4818607" cy="954107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الإتحاد بغير المنظور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Uniting with the Unseen</a:t>
            </a:r>
            <a:endParaRPr lang="ar-EG" sz="2800" b="1" dirty="0" smtClean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379663" y="2103091"/>
            <a:ext cx="6535737" cy="1384995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شركة الكنيسة المجاهدة والمنتصرة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Partnership (Share) of the struggling and victorious Church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460500" y="5168205"/>
            <a:ext cx="6159500" cy="1384995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/>
            <a:r>
              <a:rPr lang="ar-EG" sz="2800" b="1" dirty="0">
                <a:solidFill>
                  <a:schemeClr val="bg1"/>
                </a:solidFill>
              </a:rPr>
              <a:t> لكي لا يكملوا بدوننا (عب  11 :  40</a:t>
            </a:r>
            <a:r>
              <a:rPr lang="ar-EG" sz="2800" b="1" dirty="0" smtClean="0">
                <a:solidFill>
                  <a:schemeClr val="bg1"/>
                </a:solidFill>
              </a:rPr>
              <a:t>)</a:t>
            </a:r>
          </a:p>
          <a:p>
            <a:pPr algn="ctr" rtl="1"/>
            <a:r>
              <a:rPr lang="en-US" sz="2800" b="1" dirty="0">
                <a:solidFill>
                  <a:schemeClr val="bg1"/>
                </a:solidFill>
              </a:rPr>
              <a:t>that they should not be made perfect apart from us (</a:t>
            </a:r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 11 :  40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74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240" cy="7010400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241300" y="183774"/>
            <a:ext cx="8750300" cy="1736646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3200" b="1" dirty="0" smtClean="0">
                <a:solidFill>
                  <a:schemeClr val="bg1"/>
                </a:solidFill>
              </a:rPr>
              <a:t>اذكر يا رب سلام كنيستك</a:t>
            </a:r>
            <a:r>
              <a:rPr lang="en-GB" sz="3200" b="1" dirty="0" smtClean="0">
                <a:solidFill>
                  <a:schemeClr val="bg1"/>
                </a:solidFill>
              </a:rPr>
              <a:t>		Remember O’ Lord The Peace of Your </a:t>
            </a:r>
          </a:p>
          <a:p>
            <a:pPr algn="ctr" rtl="1"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Church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69864" y="3810000"/>
            <a:ext cx="6660070" cy="954107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إيمان واحد .. رب واحد .. معمودية واحدة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One Faith … One God … </a:t>
            </a:r>
            <a:r>
              <a:rPr lang="en-GB" sz="2800" b="1" dirty="0" smtClean="0">
                <a:solidFill>
                  <a:schemeClr val="bg1"/>
                </a:solidFill>
              </a:rPr>
              <a:t>One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</a:rPr>
              <a:t>Baptism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endParaRPr lang="ar-EG" sz="2800" b="1" dirty="0" smtClean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5105400" y="2318535"/>
            <a:ext cx="3449067" cy="954107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الواحدة الوحيدة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The One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Only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66800" y="5334000"/>
            <a:ext cx="5397500" cy="1384995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/>
            <a:r>
              <a:rPr lang="ar-EG" sz="2800" b="1" dirty="0" smtClean="0">
                <a:solidFill>
                  <a:schemeClr val="bg1"/>
                </a:solidFill>
              </a:rPr>
              <a:t>المقدسة .. بعمل الروح القدس فى الأسرار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Holy …. Through The Holy Spirit in The Sacraments</a:t>
            </a:r>
            <a:endParaRPr lang="ar-EG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44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240" cy="7010400"/>
          </a:xfrm>
          <a:prstGeom prst="rect">
            <a:avLst/>
          </a:prstGeom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56466" y="3766291"/>
            <a:ext cx="8059737" cy="954107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الرسولية .. تقليدية رسولية آبائية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Apostolic .. Traditional, Apostolic &amp; Patristic</a:t>
            </a:r>
            <a:endParaRPr lang="ar-EG" sz="2800" b="1" dirty="0" smtClean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887206" y="2120205"/>
            <a:ext cx="7069137" cy="1384995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الجامعة .. جامعة من كل نوع وجنس وشعب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Catholic .. Universal … Gathering all types, ethnicities and races of people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54948" y="5105400"/>
            <a:ext cx="6464300" cy="1384995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/>
            <a:r>
              <a:rPr lang="ar-EG" sz="2800" b="1" dirty="0" smtClean="0">
                <a:solidFill>
                  <a:schemeClr val="bg1"/>
                </a:solidFill>
              </a:rPr>
              <a:t>الأرثوذكسية .. المستقيمة الإيمان والعبادة والحياة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Orthodox .. Straight forward in Faith, Worship and Life</a:t>
            </a:r>
            <a:endParaRPr lang="ar-EG" sz="2800" b="1" dirty="0" smtClean="0">
              <a:solidFill>
                <a:schemeClr val="bg1"/>
              </a:solidFill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1300" y="183774"/>
            <a:ext cx="8750300" cy="1736646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3200" b="1" dirty="0" smtClean="0">
                <a:solidFill>
                  <a:schemeClr val="bg1"/>
                </a:solidFill>
              </a:rPr>
              <a:t>اذكر يا رب سلام كنيستك</a:t>
            </a:r>
            <a:r>
              <a:rPr lang="en-GB" sz="3200" b="1" dirty="0" smtClean="0">
                <a:solidFill>
                  <a:schemeClr val="bg1"/>
                </a:solidFill>
              </a:rPr>
              <a:t>		Remember O’ Lord The Peace of Your </a:t>
            </a:r>
          </a:p>
          <a:p>
            <a:pPr algn="ctr" rtl="1">
              <a:defRPr/>
            </a:pPr>
            <a:r>
              <a:rPr lang="en-GB" sz="3200" b="1" dirty="0" smtClean="0">
                <a:solidFill>
                  <a:schemeClr val="bg1"/>
                </a:solidFill>
              </a:rPr>
              <a:t>Church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08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8600" y="304800"/>
            <a:ext cx="8763000" cy="1815882"/>
          </a:xfrm>
          <a:prstGeom prst="rect">
            <a:avLst/>
          </a:prstGeom>
          <a:solidFill>
            <a:srgbClr val="C0000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EG" sz="2800" b="1" dirty="0" smtClean="0">
                <a:solidFill>
                  <a:schemeClr val="bg1"/>
                </a:solidFill>
              </a:rPr>
              <a:t>اجعلنا مستحقين كلنا يا سيدنا أن نتناول من قدساتك  طهارة لأنفسنا وأجسادنا واروحنا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، لكى نكون جسداً واحداً وروحاً واحداً ، ونجد نصيباً وميراثاً مع جميع القديسين الذى أرضوكَ منذ البدء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.</a:t>
            </a:r>
          </a:p>
          <a:p>
            <a:pPr algn="ctr" eaLnBrk="1" hangingPunct="1"/>
            <a:r>
              <a:rPr lang="ar-EG" sz="2800" b="1" dirty="0" smtClean="0">
                <a:solidFill>
                  <a:schemeClr val="bg1"/>
                </a:solidFill>
              </a:rPr>
              <a:t>اذكر يا رب سلام كنيستك الواحدة الوحيدة المقدسة الجامعة الرسولية.</a:t>
            </a:r>
          </a:p>
        </p:txBody>
      </p:sp>
      <p:sp>
        <p:nvSpPr>
          <p:cNvPr id="3" name="TextBox 2"/>
          <p:cNvSpPr>
            <a:spLocks noChangeArrowheads="1"/>
          </p:cNvSpPr>
          <p:nvPr/>
        </p:nvSpPr>
        <p:spPr bwMode="auto">
          <a:xfrm>
            <a:off x="533400" y="6096000"/>
            <a:ext cx="8153400" cy="578882"/>
          </a:xfrm>
          <a:prstGeom prst="roundRect">
            <a:avLst>
              <a:gd name="adj" fmla="val 16667"/>
            </a:avLst>
          </a:prstGeom>
          <a:solidFill>
            <a:srgbClr val="C000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EG" sz="2800" b="1" dirty="0" smtClean="0">
                <a:solidFill>
                  <a:srgbClr val="FFFF00"/>
                </a:solidFill>
              </a:rPr>
              <a:t>الصلاة بعد التقديس</a:t>
            </a:r>
            <a:r>
              <a:rPr lang="en-GB" sz="2800" b="1" dirty="0" smtClean="0">
                <a:solidFill>
                  <a:srgbClr val="FFFF00"/>
                </a:solidFill>
              </a:rPr>
              <a:t>	Prayer after Consecration</a:t>
            </a:r>
            <a:r>
              <a:rPr lang="ar-EG" sz="2800" b="1" dirty="0" smtClean="0">
                <a:solidFill>
                  <a:srgbClr val="FFFF00"/>
                </a:solidFill>
              </a:rPr>
              <a:t> </a:t>
            </a:r>
            <a:endParaRPr lang="ar-EG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323724"/>
            <a:ext cx="8763000" cy="3539430"/>
          </a:xfrm>
          <a:prstGeom prst="rect">
            <a:avLst/>
          </a:prstGeom>
          <a:solidFill>
            <a:srgbClr val="C0000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rtl="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Make us all worthy , O our Master, to partake of your Holies, unto the purification of our souls, 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bodies, and spirits, that we may become one body and one spirit, and may have a share and inheritance with all the saints who have pleased you since the beginning.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Remember O Lord, the peace of your one, only, holy, catholic, and apostolic Church.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99080"/>
            <a:ext cx="9276107" cy="6957080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228600" y="119421"/>
            <a:ext cx="8763000" cy="1328023"/>
          </a:xfrm>
          <a:prstGeom prst="roundRect">
            <a:avLst>
              <a:gd name="adj" fmla="val 16667"/>
            </a:avLst>
          </a:prstGeom>
          <a:solidFill>
            <a:srgbClr val="800000">
              <a:alpha val="80000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3600" b="1" dirty="0" smtClean="0">
                <a:solidFill>
                  <a:schemeClr val="bg1"/>
                </a:solidFill>
              </a:rPr>
              <a:t>تسلسل القداس</a:t>
            </a:r>
            <a:r>
              <a:rPr lang="en-GB" sz="3600" b="1" dirty="0" smtClean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The Sequence of The Divine </a:t>
            </a:r>
            <a:r>
              <a:rPr lang="en-US" sz="3600" b="1" dirty="0" smtClean="0">
                <a:solidFill>
                  <a:schemeClr val="bg1"/>
                </a:solidFill>
              </a:rPr>
              <a:t>Liturgy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013046" y="3505200"/>
            <a:ext cx="3276599" cy="578882"/>
          </a:xfrm>
          <a:prstGeom prst="wedgeRoundRectCallou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المزامير  </a:t>
            </a:r>
            <a:r>
              <a:rPr lang="en-US" sz="2800" b="1" dirty="0" smtClean="0">
                <a:solidFill>
                  <a:schemeClr val="bg1"/>
                </a:solidFill>
              </a:rPr>
              <a:t>Psalms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51345" y="1641032"/>
            <a:ext cx="3467100" cy="1532334"/>
          </a:xfrm>
          <a:prstGeom prst="wedgeRoundRectCallou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رفع بخور باكر</a:t>
            </a:r>
            <a:r>
              <a:rPr lang="ar-EG" sz="2800" b="1" dirty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Offering of Morning Incense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990600" y="4343400"/>
            <a:ext cx="5715000" cy="578882"/>
          </a:xfrm>
          <a:prstGeom prst="wedgeRoundRectCallout">
            <a:avLst/>
          </a:prstGeom>
          <a:solidFill>
            <a:srgbClr val="FF33CC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تقديم الحمل</a:t>
            </a:r>
            <a:r>
              <a:rPr lang="ar-EG" sz="2800" b="1" dirty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Offering of the Lamb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762000" y="5410200"/>
            <a:ext cx="7391400" cy="1055608"/>
          </a:xfrm>
          <a:prstGeom prst="wedgeRoundRectCallout">
            <a:avLst/>
          </a:prstGeom>
          <a:solidFill>
            <a:srgbClr val="00B05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قداس الموعظين (القراءات)</a:t>
            </a:r>
            <a:r>
              <a:rPr lang="en-GB" sz="2800" b="1" dirty="0" smtClean="0">
                <a:solidFill>
                  <a:schemeClr val="bg1"/>
                </a:solidFill>
              </a:rPr>
              <a:t>	The Liturgy of the Catechumens (Readings)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99080"/>
            <a:ext cx="9276107" cy="6957080"/>
          </a:xfrm>
          <a:prstGeom prst="rect">
            <a:avLst/>
          </a:prstGeom>
        </p:spPr>
      </p:pic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16090" y="2708717"/>
            <a:ext cx="6324600" cy="578882"/>
          </a:xfrm>
          <a:prstGeom prst="wedgeRoundRectCallou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صلاة الصلح </a:t>
            </a:r>
            <a:r>
              <a:rPr lang="en-US" sz="2800" b="1" dirty="0" smtClean="0">
                <a:solidFill>
                  <a:schemeClr val="bg1"/>
                </a:solidFill>
              </a:rPr>
              <a:t>Prayer of Reconciliation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511052" y="1752600"/>
            <a:ext cx="4467848" cy="578882"/>
          </a:xfrm>
          <a:prstGeom prst="wedgeRoundRectCallou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العظة</a:t>
            </a:r>
            <a:r>
              <a:rPr lang="en-GB" sz="2800" b="1" dirty="0" smtClean="0">
                <a:solidFill>
                  <a:schemeClr val="bg1"/>
                </a:solidFill>
              </a:rPr>
              <a:t>	The Sermon</a:t>
            </a:r>
            <a:endParaRPr lang="ar-EG" sz="2800" b="1" dirty="0">
              <a:solidFill>
                <a:schemeClr val="bg1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432245" y="3581400"/>
            <a:ext cx="4509123" cy="578882"/>
          </a:xfrm>
          <a:prstGeom prst="wedgeRoundRectCallout">
            <a:avLst/>
          </a:prstGeom>
          <a:solidFill>
            <a:srgbClr val="FF33CC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الأنافورة</a:t>
            </a:r>
            <a:r>
              <a:rPr lang="ar-EG" sz="2800" b="1" dirty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Anaphora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0" y="4358759"/>
            <a:ext cx="5486400" cy="578882"/>
          </a:xfrm>
          <a:prstGeom prst="wedgeRoundRectCallout">
            <a:avLst/>
          </a:prstGeom>
          <a:solidFill>
            <a:srgbClr val="00B05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التقديسات</a:t>
            </a:r>
            <a:r>
              <a:rPr lang="en-GB" sz="2800" b="1" dirty="0" smtClean="0">
                <a:solidFill>
                  <a:schemeClr val="bg1"/>
                </a:solidFill>
              </a:rPr>
              <a:t>	Consecration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228600" y="119421"/>
            <a:ext cx="8763000" cy="1328023"/>
          </a:xfrm>
          <a:prstGeom prst="roundRect">
            <a:avLst>
              <a:gd name="adj" fmla="val 16667"/>
            </a:avLst>
          </a:prstGeom>
          <a:solidFill>
            <a:srgbClr val="800000">
              <a:alpha val="80000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3600" b="1" dirty="0" smtClean="0">
                <a:solidFill>
                  <a:schemeClr val="bg1"/>
                </a:solidFill>
              </a:rPr>
              <a:t>تسلسل القداس</a:t>
            </a:r>
            <a:r>
              <a:rPr lang="en-GB" sz="3600" b="1" dirty="0" smtClean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The Sequence of The Divine </a:t>
            </a:r>
            <a:r>
              <a:rPr lang="en-US" sz="3600" b="1" dirty="0" smtClean="0">
                <a:solidFill>
                  <a:schemeClr val="bg1"/>
                </a:solidFill>
              </a:rPr>
              <a:t>Liturgy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578249" y="5257800"/>
            <a:ext cx="5421312" cy="578882"/>
          </a:xfrm>
          <a:prstGeom prst="wedgeRoundRectCallou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تقديس الأسرار</a:t>
            </a:r>
            <a:r>
              <a:rPr lang="en-GB" sz="2800" b="1" dirty="0" smtClean="0">
                <a:solidFill>
                  <a:schemeClr val="bg1"/>
                </a:solidFill>
              </a:rPr>
              <a:t>	The Sacraments</a:t>
            </a:r>
            <a:endParaRPr lang="ar-EG" sz="2800" b="1" dirty="0">
              <a:solidFill>
                <a:schemeClr val="bg1"/>
              </a:solidFill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137" y="5989082"/>
            <a:ext cx="3657600" cy="578882"/>
          </a:xfrm>
          <a:prstGeom prst="wedgeRoundRectCallou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الأواشى</a:t>
            </a:r>
            <a:r>
              <a:rPr lang="ar-EG" sz="2800" b="1" dirty="0">
                <a:solidFill>
                  <a:schemeClr val="bg1"/>
                </a:solidFill>
              </a:rPr>
              <a:t> 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Litanies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555"/>
            <a:ext cx="9144000" cy="6915555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791200" y="425887"/>
            <a:ext cx="3200400" cy="715089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ar-EG" sz="3600" b="1" dirty="0" smtClean="0">
                <a:solidFill>
                  <a:schemeClr val="bg1"/>
                </a:solidFill>
              </a:rPr>
              <a:t>اجعلنا مستحقين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90500" y="425887"/>
            <a:ext cx="5448300" cy="715089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sz="3600" b="1" dirty="0">
                <a:solidFill>
                  <a:schemeClr val="bg1"/>
                </a:solidFill>
              </a:rPr>
              <a:t>Make us all worthy 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024062" y="2847821"/>
            <a:ext cx="5138738" cy="954107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الإستحقاق .. للقديسين </a:t>
            </a: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Worthiness ….For the Holy</a:t>
            </a:r>
            <a:endParaRPr lang="ar-EG" sz="2800" b="1" dirty="0">
              <a:solidFill>
                <a:schemeClr val="bg1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816894" y="1600200"/>
            <a:ext cx="5498306" cy="954107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صلوا من أجل التناول باستحقاق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Pray for worthy partaking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30663" y="5612679"/>
            <a:ext cx="8750300" cy="954107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كلنا يا سيدنا .. الشهوة لكل جسد المسيح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All O’ Master…A Desire for all the body of Christ</a:t>
            </a:r>
            <a:r>
              <a:rPr lang="ar-EG" sz="2800" b="1" dirty="0" smtClean="0">
                <a:solidFill>
                  <a:schemeClr val="bg1"/>
                </a:solidFill>
              </a:rPr>
              <a:t> </a:t>
            </a:r>
            <a:endParaRPr lang="ar-EG" sz="2800" b="1" dirty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231901" y="4014806"/>
            <a:ext cx="6616699" cy="1384995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القداسة .. بالإيمان والتوبة مع الأسرار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Holiness … through Faith &amp; Repentance through Sacraments</a:t>
            </a:r>
            <a:endParaRPr lang="ar-EG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791200" y="425887"/>
            <a:ext cx="3200400" cy="715089"/>
          </a:xfrm>
          <a:prstGeom prst="roundRect">
            <a:avLst>
              <a:gd name="adj" fmla="val 16667"/>
            </a:avLst>
          </a:prstGeom>
          <a:solidFill>
            <a:srgbClr val="800000">
              <a:alpha val="80000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ar-EG" sz="3600" b="1" dirty="0" smtClean="0">
                <a:solidFill>
                  <a:schemeClr val="bg1"/>
                </a:solidFill>
              </a:rPr>
              <a:t>نتناول من قدساتك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90500" y="425887"/>
            <a:ext cx="5448300" cy="715089"/>
          </a:xfrm>
          <a:prstGeom prst="roundRect">
            <a:avLst>
              <a:gd name="adj" fmla="val 16667"/>
            </a:avLst>
          </a:prstGeom>
          <a:solidFill>
            <a:srgbClr val="800000">
              <a:alpha val="80000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sz="3600" b="1" dirty="0">
                <a:solidFill>
                  <a:schemeClr val="bg1"/>
                </a:solidFill>
              </a:rPr>
              <a:t>P</a:t>
            </a:r>
            <a:r>
              <a:rPr lang="en-US" sz="3600" b="1" dirty="0" smtClean="0">
                <a:solidFill>
                  <a:schemeClr val="bg1"/>
                </a:solidFill>
              </a:rPr>
              <a:t>artake </a:t>
            </a:r>
            <a:r>
              <a:rPr lang="en-US" sz="3600" b="1" dirty="0">
                <a:solidFill>
                  <a:schemeClr val="bg1"/>
                </a:solidFill>
              </a:rPr>
              <a:t>of your Holies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143000" y="1295400"/>
            <a:ext cx="7207931" cy="578882"/>
          </a:xfrm>
          <a:prstGeom prst="wedgeRoundRectCallou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القرابين صارت قدسات</a:t>
            </a:r>
            <a:r>
              <a:rPr lang="en-GB" sz="2800" b="1" dirty="0" smtClean="0">
                <a:solidFill>
                  <a:schemeClr val="bg1"/>
                </a:solidFill>
              </a:rPr>
              <a:t>	The Bread became Holy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01625" y="2244149"/>
            <a:ext cx="8689975" cy="4401205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نسألك أيها الرب إلهنا نحن عبيدك الخطاة ، غير المستحقين.</a:t>
            </a:r>
          </a:p>
          <a:p>
            <a:pPr algn="ctr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نسجد لك بمسرة صلاحك ، ليحل روحك القدوس علينا وعلى هذه القرابين الموضوعة، ويُطهرها وينقلها ، ويُظهرها قدساً لقديسيك.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And we ask you, O Lord our God –we Your sinful and unworthy servants, worship You by the pleasure of Your goodness-that Your Holy Spirit may descend upon us and upon set forth, and purify them, change them, and manifest them as a sanctification of Your saints.</a:t>
            </a:r>
          </a:p>
          <a:p>
            <a:pPr algn="ctr" rtl="1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ar-EG" b="1" dirty="0" smtClean="0">
                <a:solidFill>
                  <a:schemeClr val="bg1"/>
                </a:solidFill>
              </a:rPr>
              <a:t>(صلاة سرية للكاهن لإستدعاء الروح القدس)</a:t>
            </a:r>
            <a:r>
              <a:rPr lang="en-GB" b="1" dirty="0" smtClean="0">
                <a:solidFill>
                  <a:schemeClr val="bg1"/>
                </a:solidFill>
              </a:rPr>
              <a:t>	(A Secret Prayer for the Holy Spirit)</a:t>
            </a:r>
            <a:endParaRPr lang="ar-EG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425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791200" y="425887"/>
            <a:ext cx="3200400" cy="715089"/>
          </a:xfrm>
          <a:prstGeom prst="roundRect">
            <a:avLst>
              <a:gd name="adj" fmla="val 16667"/>
            </a:avLst>
          </a:prstGeom>
          <a:solidFill>
            <a:srgbClr val="800000">
              <a:alpha val="80000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ar-EG" sz="3600" b="1" dirty="0" smtClean="0">
                <a:solidFill>
                  <a:schemeClr val="bg1"/>
                </a:solidFill>
              </a:rPr>
              <a:t>نتناول من قدساتك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90500" y="425887"/>
            <a:ext cx="5448300" cy="715089"/>
          </a:xfrm>
          <a:prstGeom prst="roundRect">
            <a:avLst>
              <a:gd name="adj" fmla="val 16667"/>
            </a:avLst>
          </a:prstGeom>
          <a:solidFill>
            <a:srgbClr val="800000">
              <a:alpha val="80000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en-US" sz="3600" b="1" dirty="0">
                <a:solidFill>
                  <a:schemeClr val="bg1"/>
                </a:solidFill>
              </a:rPr>
              <a:t>P</a:t>
            </a:r>
            <a:r>
              <a:rPr lang="en-US" sz="3600" b="1" dirty="0" smtClean="0">
                <a:solidFill>
                  <a:schemeClr val="bg1"/>
                </a:solidFill>
              </a:rPr>
              <a:t>artake </a:t>
            </a:r>
            <a:r>
              <a:rPr lang="en-US" sz="3600" b="1" dirty="0">
                <a:solidFill>
                  <a:schemeClr val="bg1"/>
                </a:solidFill>
              </a:rPr>
              <a:t>of your Holies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276600" y="2667000"/>
            <a:ext cx="5029200" cy="1055608"/>
          </a:xfrm>
          <a:prstGeom prst="wedgeRoundRectCallou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القدسات للقديسين</a:t>
            </a:r>
          </a:p>
          <a:p>
            <a:pPr algn="ctr" rtl="1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The Holies for the holy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762000" y="4518144"/>
            <a:ext cx="5334000" cy="1055608"/>
          </a:xfrm>
          <a:prstGeom prst="wedgeRoundRectCallout">
            <a:avLst/>
          </a:prstGeom>
          <a:solidFill>
            <a:srgbClr val="00B05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سبحوا الله فى جميع قديسيه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Praise God, in all His saints.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6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50"/>
            <a:ext cx="9178600" cy="6883950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69863" y="425887"/>
            <a:ext cx="8821737" cy="715089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3600" b="1" dirty="0" smtClean="0">
                <a:solidFill>
                  <a:schemeClr val="bg1"/>
                </a:solidFill>
              </a:rPr>
              <a:t>طهارة لأنفسنا</a:t>
            </a:r>
            <a:r>
              <a:rPr lang="en-GB" sz="3600" b="1" dirty="0" smtClean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Purification of our </a:t>
            </a:r>
            <a:r>
              <a:rPr lang="en-US" sz="3600" b="1" dirty="0" smtClean="0">
                <a:solidFill>
                  <a:schemeClr val="bg1"/>
                </a:solidFill>
              </a:rPr>
              <a:t>souls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389063" y="3670757"/>
            <a:ext cx="6383337" cy="954107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طهارة النفس والجسد والروح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Purity of the Soul, Body and Spirit</a:t>
            </a:r>
            <a:endParaRPr lang="ar-EG" sz="2800" b="1" dirty="0" smtClean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69863" y="2318535"/>
            <a:ext cx="8748712" cy="954107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التوبة .. تعد الشعب للتقديس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Repentance …. Prepares People for Consecration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406650" y="5105391"/>
            <a:ext cx="4375150" cy="954107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النعمة والجهاد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Grace &amp; Struggle</a:t>
            </a:r>
            <a:endParaRPr lang="ar-EG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1" y="-37048"/>
            <a:ext cx="9211621" cy="6895048"/>
          </a:xfrm>
          <a:prstGeom prst="rect">
            <a:avLst/>
          </a:prstGeom>
        </p:spPr>
      </p:pic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42558" y="270342"/>
            <a:ext cx="8991600" cy="6980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3500" b="1" dirty="0" smtClean="0">
                <a:solidFill>
                  <a:schemeClr val="bg1"/>
                </a:solidFill>
              </a:rPr>
              <a:t>جسداً وروحاً واحداً</a:t>
            </a:r>
            <a:r>
              <a:rPr lang="en-GB" sz="3500" b="1" dirty="0" smtClean="0">
                <a:solidFill>
                  <a:schemeClr val="bg1"/>
                </a:solidFill>
              </a:rPr>
              <a:t>	</a:t>
            </a:r>
            <a:r>
              <a:rPr lang="en-US" sz="3500" b="1" dirty="0">
                <a:solidFill>
                  <a:schemeClr val="bg1"/>
                </a:solidFill>
              </a:rPr>
              <a:t>One body and One </a:t>
            </a:r>
            <a:r>
              <a:rPr lang="en-US" sz="3500" b="1" dirty="0" smtClean="0">
                <a:solidFill>
                  <a:schemeClr val="bg1"/>
                </a:solidFill>
              </a:rPr>
              <a:t>spirit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550863" y="3505200"/>
            <a:ext cx="7983537" cy="954107"/>
          </a:xfrm>
          <a:prstGeom prst="rect">
            <a:avLst/>
          </a:prstGeom>
          <a:solidFill>
            <a:srgbClr val="FF0000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سر الجسد الواحد (وحدانية القلب)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The Secret of the One Body (Unity of Heart)</a:t>
            </a:r>
            <a:endParaRPr lang="ar-EG" sz="2800" b="1" dirty="0" smtClean="0">
              <a:solidFill>
                <a:schemeClr val="bg1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3429000" y="1828800"/>
            <a:ext cx="4706937" cy="1384995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شركة كل الإحتياجات الجسدية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Partnership (Share) of all the physical needs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066800" y="4889947"/>
            <a:ext cx="6921500" cy="1384995"/>
          </a:xfrm>
          <a:prstGeom prst="rect">
            <a:avLst/>
          </a:prstGeom>
          <a:solidFill>
            <a:srgbClr val="333399">
              <a:alpha val="39999"/>
            </a:srgbClr>
          </a:solidFill>
          <a:ln w="34925" algn="ctr">
            <a:solidFill>
              <a:srgbClr val="FFCC99"/>
            </a:solidFill>
            <a:round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ctr" rtl="1">
              <a:defRPr/>
            </a:pPr>
            <a:r>
              <a:rPr lang="ar-EG" sz="2800" b="1" dirty="0" smtClean="0">
                <a:solidFill>
                  <a:schemeClr val="bg1"/>
                </a:solidFill>
              </a:rPr>
              <a:t>الروح القدس يملأنا ويحولنا لأعضاء الجسد الواحد</a:t>
            </a:r>
            <a:endParaRPr lang="en-GB" sz="2800" b="1" dirty="0" smtClean="0">
              <a:solidFill>
                <a:schemeClr val="bg1"/>
              </a:solidFill>
            </a:endParaRPr>
          </a:p>
          <a:p>
            <a:pPr algn="ctr" rtl="1"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The Holy Spirit fills us and transforms us into members in the One Body</a:t>
            </a:r>
            <a:endParaRPr lang="ar-EG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42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12409</TotalTime>
  <Words>588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SHEREEN-LAPTOP</dc:creator>
  <cp:lastModifiedBy>Hala.Garas</cp:lastModifiedBy>
  <cp:revision>776</cp:revision>
  <cp:lastPrinted>1601-01-01T00:00:00Z</cp:lastPrinted>
  <dcterms:created xsi:type="dcterms:W3CDTF">1601-01-01T00:00:00Z</dcterms:created>
  <dcterms:modified xsi:type="dcterms:W3CDTF">2016-12-20T23:17:55Z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